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handoutMasterIdLst>
    <p:handoutMasterId r:id="rId90"/>
  </p:handoutMasterIdLst>
  <p:sldIdLst>
    <p:sldId id="289" r:id="rId2"/>
    <p:sldId id="364" r:id="rId3"/>
    <p:sldId id="415" r:id="rId4"/>
    <p:sldId id="416" r:id="rId5"/>
    <p:sldId id="292" r:id="rId6"/>
    <p:sldId id="370" r:id="rId7"/>
    <p:sldId id="293" r:id="rId8"/>
    <p:sldId id="291" r:id="rId9"/>
    <p:sldId id="430" r:id="rId10"/>
    <p:sldId id="260" r:id="rId11"/>
    <p:sldId id="261" r:id="rId12"/>
    <p:sldId id="262" r:id="rId13"/>
    <p:sldId id="352" r:id="rId14"/>
    <p:sldId id="263" r:id="rId15"/>
    <p:sldId id="353" r:id="rId16"/>
    <p:sldId id="354" r:id="rId17"/>
    <p:sldId id="377" r:id="rId18"/>
    <p:sldId id="355" r:id="rId19"/>
    <p:sldId id="356" r:id="rId20"/>
    <p:sldId id="286" r:id="rId21"/>
    <p:sldId id="357" r:id="rId22"/>
    <p:sldId id="418" r:id="rId23"/>
    <p:sldId id="420" r:id="rId24"/>
    <p:sldId id="419" r:id="rId25"/>
    <p:sldId id="287" r:id="rId26"/>
    <p:sldId id="358" r:id="rId27"/>
    <p:sldId id="385" r:id="rId28"/>
    <p:sldId id="359" r:id="rId29"/>
    <p:sldId id="360" r:id="rId30"/>
    <p:sldId id="417" r:id="rId31"/>
    <p:sldId id="421" r:id="rId32"/>
    <p:sldId id="258" r:id="rId33"/>
    <p:sldId id="259" r:id="rId34"/>
    <p:sldId id="361" r:id="rId35"/>
    <p:sldId id="281" r:id="rId36"/>
    <p:sldId id="309" r:id="rId37"/>
    <p:sldId id="264" r:id="rId38"/>
    <p:sldId id="439" r:id="rId39"/>
    <p:sldId id="303" r:id="rId40"/>
    <p:sldId id="304" r:id="rId41"/>
    <p:sldId id="422" r:id="rId42"/>
    <p:sldId id="423" r:id="rId43"/>
    <p:sldId id="306" r:id="rId44"/>
    <p:sldId id="434" r:id="rId45"/>
    <p:sldId id="270" r:id="rId46"/>
    <p:sldId id="376" r:id="rId47"/>
    <p:sldId id="282" r:id="rId48"/>
    <p:sldId id="362" r:id="rId49"/>
    <p:sldId id="431" r:id="rId50"/>
    <p:sldId id="267" r:id="rId51"/>
    <p:sldId id="268" r:id="rId52"/>
    <p:sldId id="391" r:id="rId53"/>
    <p:sldId id="436" r:id="rId54"/>
    <p:sldId id="406" r:id="rId55"/>
    <p:sldId id="407" r:id="rId56"/>
    <p:sldId id="345" r:id="rId57"/>
    <p:sldId id="410" r:id="rId58"/>
    <p:sldId id="344" r:id="rId59"/>
    <p:sldId id="343" r:id="rId60"/>
    <p:sldId id="373" r:id="rId61"/>
    <p:sldId id="433" r:id="rId62"/>
    <p:sldId id="424" r:id="rId63"/>
    <p:sldId id="425" r:id="rId64"/>
    <p:sldId id="372" r:id="rId65"/>
    <p:sldId id="411" r:id="rId66"/>
    <p:sldId id="428" r:id="rId67"/>
    <p:sldId id="437" r:id="rId68"/>
    <p:sldId id="348" r:id="rId69"/>
    <p:sldId id="349" r:id="rId70"/>
    <p:sldId id="375" r:id="rId71"/>
    <p:sldId id="388" r:id="rId72"/>
    <p:sldId id="379" r:id="rId73"/>
    <p:sldId id="429" r:id="rId74"/>
    <p:sldId id="435" r:id="rId75"/>
    <p:sldId id="331" r:id="rId76"/>
    <p:sldId id="332" r:id="rId77"/>
    <p:sldId id="333" r:id="rId78"/>
    <p:sldId id="334" r:id="rId79"/>
    <p:sldId id="296" r:id="rId80"/>
    <p:sldId id="426" r:id="rId81"/>
    <p:sldId id="427" r:id="rId82"/>
    <p:sldId id="335" r:id="rId83"/>
    <p:sldId id="337" r:id="rId84"/>
    <p:sldId id="336" r:id="rId85"/>
    <p:sldId id="297" r:id="rId86"/>
    <p:sldId id="432" r:id="rId87"/>
    <p:sldId id="438" r:id="rId88"/>
  </p:sldIdLst>
  <p:sldSz cx="9144000" cy="6858000" type="screen4x3"/>
  <p:notesSz cx="7099300" cy="10234613"/>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16B9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187" autoAdjust="0"/>
  </p:normalViewPr>
  <p:slideViewPr>
    <p:cSldViewPr>
      <p:cViewPr varScale="1">
        <p:scale>
          <a:sx n="110" d="100"/>
          <a:sy n="110" d="100"/>
        </p:scale>
        <p:origin x="1566" y="10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8292"/>
    </p:cViewPr>
  </p:sorterViewPr>
  <p:notesViewPr>
    <p:cSldViewPr>
      <p:cViewPr varScale="1">
        <p:scale>
          <a:sx n="72" d="100"/>
          <a:sy n="72" d="100"/>
        </p:scale>
        <p:origin x="276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95"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77007" cy="512081"/>
          </a:xfrm>
          <a:prstGeom prst="rect">
            <a:avLst/>
          </a:prstGeom>
        </p:spPr>
        <p:txBody>
          <a:bodyPr vert="horz" lIns="97219" tIns="48610" rIns="97219" bIns="48610" rtlCol="0"/>
          <a:lstStyle>
            <a:lvl1pPr algn="l" eaLnBrk="1" hangingPunct="1">
              <a:defRPr sz="1300">
                <a:latin typeface="Arial" charset="0"/>
              </a:defRPr>
            </a:lvl1pPr>
          </a:lstStyle>
          <a:p>
            <a:pPr>
              <a:defRPr/>
            </a:pPr>
            <a:endParaRPr lang="en-US"/>
          </a:p>
        </p:txBody>
      </p:sp>
      <p:sp>
        <p:nvSpPr>
          <p:cNvPr id="4" name="Footer Placeholder 3"/>
          <p:cNvSpPr>
            <a:spLocks noGrp="1"/>
          </p:cNvSpPr>
          <p:nvPr>
            <p:ph type="ftr" sz="quarter" idx="2"/>
          </p:nvPr>
        </p:nvSpPr>
        <p:spPr>
          <a:xfrm>
            <a:off x="1" y="9720787"/>
            <a:ext cx="3077007" cy="512081"/>
          </a:xfrm>
          <a:prstGeom prst="rect">
            <a:avLst/>
          </a:prstGeom>
        </p:spPr>
        <p:txBody>
          <a:bodyPr vert="horz" lIns="97219" tIns="48610" rIns="97219" bIns="48610" rtlCol="0" anchor="b"/>
          <a:lstStyle>
            <a:lvl1pPr algn="l" eaLnBrk="1" hangingPunct="1">
              <a:defRPr sz="1300">
                <a:latin typeface="Arial" charset="0"/>
              </a:defRPr>
            </a:lvl1pPr>
          </a:lstStyle>
          <a:p>
            <a:pPr>
              <a:defRPr/>
            </a:pPr>
            <a:endParaRPr lang="en-US"/>
          </a:p>
        </p:txBody>
      </p:sp>
      <p:sp>
        <p:nvSpPr>
          <p:cNvPr id="5" name="Slide Number Placeholder 4"/>
          <p:cNvSpPr>
            <a:spLocks noGrp="1"/>
          </p:cNvSpPr>
          <p:nvPr>
            <p:ph type="sldNum" sz="quarter" idx="3"/>
          </p:nvPr>
        </p:nvSpPr>
        <p:spPr>
          <a:xfrm>
            <a:off x="3543476" y="9471689"/>
            <a:ext cx="3077007" cy="512081"/>
          </a:xfrm>
          <a:prstGeom prst="rect">
            <a:avLst/>
          </a:prstGeom>
        </p:spPr>
        <p:txBody>
          <a:bodyPr vert="horz" wrap="square" lIns="97219" tIns="48610" rIns="97219" bIns="48610" numCol="1" anchor="b" anchorCtr="0" compatLnSpc="1">
            <a:prstTxWarp prst="textNoShape">
              <a:avLst/>
            </a:prstTxWarp>
          </a:bodyPr>
          <a:lstStyle>
            <a:lvl1pPr algn="r" eaLnBrk="1" hangingPunct="1">
              <a:defRPr sz="1300"/>
            </a:lvl1pPr>
          </a:lstStyle>
          <a:p>
            <a:pPr>
              <a:defRPr/>
            </a:pPr>
            <a:fld id="{18804082-E3E7-4DE3-B9A2-54538EB0278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77007" cy="512081"/>
          </a:xfrm>
          <a:prstGeom prst="rect">
            <a:avLst/>
          </a:prstGeom>
        </p:spPr>
        <p:txBody>
          <a:bodyPr vert="horz" lIns="97219" tIns="48610" rIns="97219" bIns="48610" rtlCol="0"/>
          <a:lstStyle>
            <a:lvl1pPr algn="l" eaLnBrk="1" hangingPunct="1">
              <a:defRPr sz="1300">
                <a:latin typeface="Arial" charset="0"/>
              </a:defRPr>
            </a:lvl1pPr>
          </a:lstStyle>
          <a:p>
            <a:pPr>
              <a:defRPr/>
            </a:pPr>
            <a:endParaRPr lang="en-US"/>
          </a:p>
        </p:txBody>
      </p:sp>
      <p:sp>
        <p:nvSpPr>
          <p:cNvPr id="3" name="Date Placeholder 2"/>
          <p:cNvSpPr>
            <a:spLocks noGrp="1"/>
          </p:cNvSpPr>
          <p:nvPr>
            <p:ph type="dt" idx="1"/>
          </p:nvPr>
        </p:nvSpPr>
        <p:spPr>
          <a:xfrm>
            <a:off x="4020688" y="2"/>
            <a:ext cx="3077007" cy="512081"/>
          </a:xfrm>
          <a:prstGeom prst="rect">
            <a:avLst/>
          </a:prstGeom>
        </p:spPr>
        <p:txBody>
          <a:bodyPr vert="horz" wrap="square" lIns="97219" tIns="48610" rIns="97219" bIns="48610" numCol="1" anchor="t" anchorCtr="0" compatLnSpc="1">
            <a:prstTxWarp prst="textNoShape">
              <a:avLst/>
            </a:prstTxWarp>
          </a:bodyPr>
          <a:lstStyle>
            <a:lvl1pPr algn="r" eaLnBrk="1" hangingPunct="1">
              <a:defRPr sz="1300"/>
            </a:lvl1pPr>
          </a:lstStyle>
          <a:p>
            <a:fld id="{F71A6144-1740-415E-BE7A-61ED37949C5D}" type="datetimeFigureOut">
              <a:rPr lang="en-US" altLang="ja-JP"/>
              <a:pPr/>
              <a:t>11/12/2018</a:t>
            </a:fld>
            <a:endParaRPr lang="en-US" altLang="ja-JP"/>
          </a:p>
        </p:txBody>
      </p:sp>
      <p:sp>
        <p:nvSpPr>
          <p:cNvPr id="4" name="Slide Image Placeholder 3"/>
          <p:cNvSpPr>
            <a:spLocks noGrp="1" noRot="1" noChangeAspect="1"/>
          </p:cNvSpPr>
          <p:nvPr>
            <p:ph type="sldImg" idx="2"/>
          </p:nvPr>
        </p:nvSpPr>
        <p:spPr>
          <a:xfrm>
            <a:off x="990600" y="766763"/>
            <a:ext cx="5118100" cy="3840162"/>
          </a:xfrm>
          <a:prstGeom prst="rect">
            <a:avLst/>
          </a:prstGeom>
          <a:noFill/>
          <a:ln w="12700">
            <a:solidFill>
              <a:prstClr val="black"/>
            </a:solidFill>
          </a:ln>
        </p:spPr>
        <p:txBody>
          <a:bodyPr vert="horz" lIns="97219" tIns="48610" rIns="97219" bIns="48610" rtlCol="0" anchor="ctr"/>
          <a:lstStyle/>
          <a:p>
            <a:pPr lvl="0"/>
            <a:endParaRPr lang="en-US" noProof="0"/>
          </a:p>
        </p:txBody>
      </p:sp>
      <p:sp>
        <p:nvSpPr>
          <p:cNvPr id="5" name="Notes Placeholder 4"/>
          <p:cNvSpPr>
            <a:spLocks noGrp="1"/>
          </p:cNvSpPr>
          <p:nvPr>
            <p:ph type="body" sz="quarter" idx="3"/>
          </p:nvPr>
        </p:nvSpPr>
        <p:spPr>
          <a:xfrm>
            <a:off x="710574" y="4862142"/>
            <a:ext cx="5678153" cy="4605227"/>
          </a:xfrm>
          <a:prstGeom prst="rect">
            <a:avLst/>
          </a:prstGeom>
        </p:spPr>
        <p:txBody>
          <a:bodyPr vert="horz" lIns="97219" tIns="48610" rIns="97219" bIns="4861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9720787"/>
            <a:ext cx="3077007" cy="512081"/>
          </a:xfrm>
          <a:prstGeom prst="rect">
            <a:avLst/>
          </a:prstGeom>
        </p:spPr>
        <p:txBody>
          <a:bodyPr vert="horz" lIns="97219" tIns="48610" rIns="97219" bIns="48610" rtlCol="0" anchor="b"/>
          <a:lstStyle>
            <a:lvl1pPr algn="l" eaLnBrk="1" hangingPunct="1">
              <a:defRPr sz="1300">
                <a:latin typeface="Arial" charset="0"/>
              </a:defRPr>
            </a:lvl1pPr>
          </a:lstStyle>
          <a:p>
            <a:pPr>
              <a:defRPr/>
            </a:pPr>
            <a:endParaRPr lang="en-US"/>
          </a:p>
        </p:txBody>
      </p:sp>
      <p:sp>
        <p:nvSpPr>
          <p:cNvPr id="7" name="Slide Number Placeholder 6"/>
          <p:cNvSpPr>
            <a:spLocks noGrp="1"/>
          </p:cNvSpPr>
          <p:nvPr>
            <p:ph type="sldNum" sz="quarter" idx="5"/>
          </p:nvPr>
        </p:nvSpPr>
        <p:spPr>
          <a:xfrm>
            <a:off x="4020688" y="9720787"/>
            <a:ext cx="3077007" cy="512081"/>
          </a:xfrm>
          <a:prstGeom prst="rect">
            <a:avLst/>
          </a:prstGeom>
        </p:spPr>
        <p:txBody>
          <a:bodyPr vert="horz" wrap="square" lIns="97219" tIns="48610" rIns="97219" bIns="48610" numCol="1" anchor="b" anchorCtr="0" compatLnSpc="1">
            <a:prstTxWarp prst="textNoShape">
              <a:avLst/>
            </a:prstTxWarp>
          </a:bodyPr>
          <a:lstStyle>
            <a:lvl1pPr algn="r" eaLnBrk="1" hangingPunct="1">
              <a:defRPr sz="1300"/>
            </a:lvl1pPr>
          </a:lstStyle>
          <a:p>
            <a:pPr>
              <a:defRPr/>
            </a:pPr>
            <a:fld id="{AA91CF34-D532-40EE-AAA3-599AF6926F6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pro·tract </a:t>
            </a:r>
            <a:r>
              <a:rPr lang="en-US" altLang="en-US"/>
              <a:t>/proʊt</a:t>
            </a:r>
            <a:r>
              <a:rPr lang="en-US" altLang="en-US" b="1"/>
              <a:t>ræ</a:t>
            </a:r>
            <a:r>
              <a:rPr lang="en-US" altLang="en-US"/>
              <a:t>kt, prə-/</a:t>
            </a:r>
          </a:p>
          <a:p>
            <a:endParaRPr lang="en-US" altLang="en-U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9904" indent="-303809">
              <a:spcBef>
                <a:spcPct val="30000"/>
              </a:spcBef>
              <a:defRPr sz="1300">
                <a:solidFill>
                  <a:schemeClr val="tx1"/>
                </a:solidFill>
                <a:latin typeface="Calibri" panose="020F0502020204030204" pitchFamily="34" charset="0"/>
              </a:defRPr>
            </a:lvl2pPr>
            <a:lvl3pPr marL="1215238" indent="-243048">
              <a:spcBef>
                <a:spcPct val="30000"/>
              </a:spcBef>
              <a:defRPr sz="1300">
                <a:solidFill>
                  <a:schemeClr val="tx1"/>
                </a:solidFill>
                <a:latin typeface="Calibri" panose="020F0502020204030204" pitchFamily="34" charset="0"/>
              </a:defRPr>
            </a:lvl3pPr>
            <a:lvl4pPr marL="1701333" indent="-243048">
              <a:spcBef>
                <a:spcPct val="30000"/>
              </a:spcBef>
              <a:defRPr sz="1300">
                <a:solidFill>
                  <a:schemeClr val="tx1"/>
                </a:solidFill>
                <a:latin typeface="Calibri" panose="020F0502020204030204" pitchFamily="34" charset="0"/>
              </a:defRPr>
            </a:lvl4pPr>
            <a:lvl5pPr marL="2187428" indent="-243048">
              <a:spcBef>
                <a:spcPct val="30000"/>
              </a:spcBef>
              <a:defRPr sz="1300">
                <a:solidFill>
                  <a:schemeClr val="tx1"/>
                </a:solidFill>
                <a:latin typeface="Calibri" panose="020F0502020204030204" pitchFamily="34" charset="0"/>
              </a:defRPr>
            </a:lvl5pPr>
            <a:lvl6pPr marL="2673523" indent="-243048" eaLnBrk="0" fontAlgn="base" hangingPunct="0">
              <a:spcBef>
                <a:spcPct val="30000"/>
              </a:spcBef>
              <a:spcAft>
                <a:spcPct val="0"/>
              </a:spcAft>
              <a:defRPr sz="1300">
                <a:solidFill>
                  <a:schemeClr val="tx1"/>
                </a:solidFill>
                <a:latin typeface="Calibri" panose="020F0502020204030204" pitchFamily="34" charset="0"/>
              </a:defRPr>
            </a:lvl6pPr>
            <a:lvl7pPr marL="3159618" indent="-243048" eaLnBrk="0" fontAlgn="base" hangingPunct="0">
              <a:spcBef>
                <a:spcPct val="30000"/>
              </a:spcBef>
              <a:spcAft>
                <a:spcPct val="0"/>
              </a:spcAft>
              <a:defRPr sz="1300">
                <a:solidFill>
                  <a:schemeClr val="tx1"/>
                </a:solidFill>
                <a:latin typeface="Calibri" panose="020F0502020204030204" pitchFamily="34" charset="0"/>
              </a:defRPr>
            </a:lvl7pPr>
            <a:lvl8pPr marL="3645713" indent="-243048" eaLnBrk="0" fontAlgn="base" hangingPunct="0">
              <a:spcBef>
                <a:spcPct val="30000"/>
              </a:spcBef>
              <a:spcAft>
                <a:spcPct val="0"/>
              </a:spcAft>
              <a:defRPr sz="1300">
                <a:solidFill>
                  <a:schemeClr val="tx1"/>
                </a:solidFill>
                <a:latin typeface="Calibri" panose="020F0502020204030204" pitchFamily="34" charset="0"/>
              </a:defRPr>
            </a:lvl8pPr>
            <a:lvl9pPr marL="4131808" indent="-243048"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ECD7801-5636-48BA-A335-3DE431AA1FC6}" type="slidenum">
              <a:rPr lang="en-US" altLang="en-US" smtClean="0">
                <a:latin typeface="Arial" panose="020B0604020202020204" pitchFamily="34" charset="0"/>
              </a:rPr>
              <a:pPr>
                <a:spcBef>
                  <a:spcPct val="0"/>
                </a:spcBef>
              </a:pPr>
              <a:t>5</a:t>
            </a:fld>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Fore </a:t>
            </a:r>
            <a:r>
              <a:rPr lang="ja-JP" altLang="en-US"/>
              <a:t>フォーレイ</a:t>
            </a:r>
            <a:endParaRPr lang="en-US"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9904" indent="-303809">
              <a:spcBef>
                <a:spcPct val="30000"/>
              </a:spcBef>
              <a:defRPr sz="1300">
                <a:solidFill>
                  <a:schemeClr val="tx1"/>
                </a:solidFill>
                <a:latin typeface="Calibri" panose="020F0502020204030204" pitchFamily="34" charset="0"/>
              </a:defRPr>
            </a:lvl2pPr>
            <a:lvl3pPr marL="1215238" indent="-243048">
              <a:spcBef>
                <a:spcPct val="30000"/>
              </a:spcBef>
              <a:defRPr sz="1300">
                <a:solidFill>
                  <a:schemeClr val="tx1"/>
                </a:solidFill>
                <a:latin typeface="Calibri" panose="020F0502020204030204" pitchFamily="34" charset="0"/>
              </a:defRPr>
            </a:lvl3pPr>
            <a:lvl4pPr marL="1701333" indent="-243048">
              <a:spcBef>
                <a:spcPct val="30000"/>
              </a:spcBef>
              <a:defRPr sz="1300">
                <a:solidFill>
                  <a:schemeClr val="tx1"/>
                </a:solidFill>
                <a:latin typeface="Calibri" panose="020F0502020204030204" pitchFamily="34" charset="0"/>
              </a:defRPr>
            </a:lvl4pPr>
            <a:lvl5pPr marL="2187428" indent="-243048">
              <a:spcBef>
                <a:spcPct val="30000"/>
              </a:spcBef>
              <a:defRPr sz="1300">
                <a:solidFill>
                  <a:schemeClr val="tx1"/>
                </a:solidFill>
                <a:latin typeface="Calibri" panose="020F0502020204030204" pitchFamily="34" charset="0"/>
              </a:defRPr>
            </a:lvl5pPr>
            <a:lvl6pPr marL="2673523" indent="-243048" eaLnBrk="0" fontAlgn="base" hangingPunct="0">
              <a:spcBef>
                <a:spcPct val="30000"/>
              </a:spcBef>
              <a:spcAft>
                <a:spcPct val="0"/>
              </a:spcAft>
              <a:defRPr sz="1300">
                <a:solidFill>
                  <a:schemeClr val="tx1"/>
                </a:solidFill>
                <a:latin typeface="Calibri" panose="020F0502020204030204" pitchFamily="34" charset="0"/>
              </a:defRPr>
            </a:lvl6pPr>
            <a:lvl7pPr marL="3159618" indent="-243048" eaLnBrk="0" fontAlgn="base" hangingPunct="0">
              <a:spcBef>
                <a:spcPct val="30000"/>
              </a:spcBef>
              <a:spcAft>
                <a:spcPct val="0"/>
              </a:spcAft>
              <a:defRPr sz="1300">
                <a:solidFill>
                  <a:schemeClr val="tx1"/>
                </a:solidFill>
                <a:latin typeface="Calibri" panose="020F0502020204030204" pitchFamily="34" charset="0"/>
              </a:defRPr>
            </a:lvl7pPr>
            <a:lvl8pPr marL="3645713" indent="-243048" eaLnBrk="0" fontAlgn="base" hangingPunct="0">
              <a:spcBef>
                <a:spcPct val="30000"/>
              </a:spcBef>
              <a:spcAft>
                <a:spcPct val="0"/>
              </a:spcAft>
              <a:defRPr sz="1300">
                <a:solidFill>
                  <a:schemeClr val="tx1"/>
                </a:solidFill>
                <a:latin typeface="Calibri" panose="020F0502020204030204" pitchFamily="34" charset="0"/>
              </a:defRPr>
            </a:lvl8pPr>
            <a:lvl9pPr marL="4131808" indent="-243048"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45B937C0-35E4-4A12-A8CA-C36AD9EFAA04}" type="slidenum">
              <a:rPr lang="en-US" altLang="en-US" smtClean="0">
                <a:latin typeface="Arial" panose="020B0604020202020204" pitchFamily="34" charset="0"/>
              </a:rPr>
              <a:pPr>
                <a:spcBef>
                  <a:spcPct val="0"/>
                </a:spcBef>
              </a:pPr>
              <a:t>10</a:t>
            </a:fld>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hypostatic pneumonia</a:t>
            </a:r>
          </a:p>
          <a:p>
            <a:r>
              <a:rPr lang="en-US" altLang="en-US" i="1"/>
              <a:t>noun</a:t>
            </a:r>
            <a:r>
              <a:rPr lang="en-US" altLang="en-US"/>
              <a:t> </a:t>
            </a:r>
          </a:p>
          <a:p>
            <a:r>
              <a:rPr lang="en-US" altLang="en-US" b="1"/>
              <a:t>Medical Definition of </a:t>
            </a:r>
            <a:r>
              <a:rPr lang="en-US" altLang="en-US" b="1" i="1"/>
              <a:t>HYPOSTATIC PNEUMONIA</a:t>
            </a:r>
            <a:endParaRPr lang="en-US" altLang="en-US" b="1"/>
          </a:p>
          <a:p>
            <a:r>
              <a:rPr lang="en-US" altLang="en-US" b="1"/>
              <a:t>:</a:t>
            </a:r>
            <a:r>
              <a:rPr lang="en-US" altLang="en-US"/>
              <a:t>  pneumonia that usually results from the collection of fluid in the dorsal region of the lungs and occurs especially in those (as the bedridden or elderly) confined to a supine position for extended periods </a:t>
            </a:r>
          </a:p>
          <a:p>
            <a:endParaRPr lang="en-US" alt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9904" indent="-303809">
              <a:defRPr>
                <a:solidFill>
                  <a:schemeClr val="tx1"/>
                </a:solidFill>
                <a:latin typeface="Arial" panose="020B0604020202020204" pitchFamily="34" charset="0"/>
              </a:defRPr>
            </a:lvl2pPr>
            <a:lvl3pPr marL="1215238" indent="-243048">
              <a:defRPr>
                <a:solidFill>
                  <a:schemeClr val="tx1"/>
                </a:solidFill>
                <a:latin typeface="Arial" panose="020B0604020202020204" pitchFamily="34" charset="0"/>
              </a:defRPr>
            </a:lvl3pPr>
            <a:lvl4pPr marL="1701333" indent="-243048">
              <a:defRPr>
                <a:solidFill>
                  <a:schemeClr val="tx1"/>
                </a:solidFill>
                <a:latin typeface="Arial" panose="020B0604020202020204" pitchFamily="34" charset="0"/>
              </a:defRPr>
            </a:lvl4pPr>
            <a:lvl5pPr marL="2187428" indent="-243048">
              <a:defRPr>
                <a:solidFill>
                  <a:schemeClr val="tx1"/>
                </a:solidFill>
                <a:latin typeface="Arial" panose="020B0604020202020204" pitchFamily="34" charset="0"/>
              </a:defRPr>
            </a:lvl5pPr>
            <a:lvl6pPr marL="2673523" indent="-243048" eaLnBrk="0" fontAlgn="base" hangingPunct="0">
              <a:spcBef>
                <a:spcPct val="0"/>
              </a:spcBef>
              <a:spcAft>
                <a:spcPct val="0"/>
              </a:spcAft>
              <a:defRPr>
                <a:solidFill>
                  <a:schemeClr val="tx1"/>
                </a:solidFill>
                <a:latin typeface="Arial" panose="020B0604020202020204" pitchFamily="34" charset="0"/>
              </a:defRPr>
            </a:lvl6pPr>
            <a:lvl7pPr marL="3159618" indent="-243048" eaLnBrk="0" fontAlgn="base" hangingPunct="0">
              <a:spcBef>
                <a:spcPct val="0"/>
              </a:spcBef>
              <a:spcAft>
                <a:spcPct val="0"/>
              </a:spcAft>
              <a:defRPr>
                <a:solidFill>
                  <a:schemeClr val="tx1"/>
                </a:solidFill>
                <a:latin typeface="Arial" panose="020B0604020202020204" pitchFamily="34" charset="0"/>
              </a:defRPr>
            </a:lvl7pPr>
            <a:lvl8pPr marL="3645713" indent="-243048" eaLnBrk="0" fontAlgn="base" hangingPunct="0">
              <a:spcBef>
                <a:spcPct val="0"/>
              </a:spcBef>
              <a:spcAft>
                <a:spcPct val="0"/>
              </a:spcAft>
              <a:defRPr>
                <a:solidFill>
                  <a:schemeClr val="tx1"/>
                </a:solidFill>
                <a:latin typeface="Arial" panose="020B0604020202020204" pitchFamily="34" charset="0"/>
              </a:defRPr>
            </a:lvl8pPr>
            <a:lvl9pPr marL="4131808" indent="-243048" eaLnBrk="0" fontAlgn="base" hangingPunct="0">
              <a:spcBef>
                <a:spcPct val="0"/>
              </a:spcBef>
              <a:spcAft>
                <a:spcPct val="0"/>
              </a:spcAft>
              <a:defRPr>
                <a:solidFill>
                  <a:schemeClr val="tx1"/>
                </a:solidFill>
                <a:latin typeface="Arial" panose="020B0604020202020204" pitchFamily="34" charset="0"/>
              </a:defRPr>
            </a:lvl9pPr>
          </a:lstStyle>
          <a:p>
            <a:fld id="{456A9D57-FC0A-4652-A4D7-A8DF3DAE85FA}" type="slidenum">
              <a:rPr lang="en-US" altLang="en-US" smtClean="0"/>
              <a:pPr/>
              <a:t>11</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can·ni·bal·ism</a:t>
            </a:r>
            <a:r>
              <a:rPr lang="en-US" altLang="en-US"/>
              <a:t>/</a:t>
            </a:r>
            <a:r>
              <a:rPr lang="en-US" altLang="en-US" b="1"/>
              <a:t>kæn</a:t>
            </a:r>
            <a:r>
              <a:rPr lang="en-US" altLang="en-US"/>
              <a:t> ə bəˌlɪz əm/</a:t>
            </a:r>
          </a:p>
          <a:p>
            <a:endParaRPr lang="en-US" altLang="en-US"/>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9904" indent="-303809">
              <a:spcBef>
                <a:spcPct val="30000"/>
              </a:spcBef>
              <a:defRPr sz="1300">
                <a:solidFill>
                  <a:schemeClr val="tx1"/>
                </a:solidFill>
                <a:latin typeface="Calibri" panose="020F0502020204030204" pitchFamily="34" charset="0"/>
              </a:defRPr>
            </a:lvl2pPr>
            <a:lvl3pPr marL="1215238" indent="-243048">
              <a:spcBef>
                <a:spcPct val="30000"/>
              </a:spcBef>
              <a:defRPr sz="1300">
                <a:solidFill>
                  <a:schemeClr val="tx1"/>
                </a:solidFill>
                <a:latin typeface="Calibri" panose="020F0502020204030204" pitchFamily="34" charset="0"/>
              </a:defRPr>
            </a:lvl3pPr>
            <a:lvl4pPr marL="1701333" indent="-243048">
              <a:spcBef>
                <a:spcPct val="30000"/>
              </a:spcBef>
              <a:defRPr sz="1300">
                <a:solidFill>
                  <a:schemeClr val="tx1"/>
                </a:solidFill>
                <a:latin typeface="Calibri" panose="020F0502020204030204" pitchFamily="34" charset="0"/>
              </a:defRPr>
            </a:lvl4pPr>
            <a:lvl5pPr marL="2187428" indent="-243048">
              <a:spcBef>
                <a:spcPct val="30000"/>
              </a:spcBef>
              <a:defRPr sz="1300">
                <a:solidFill>
                  <a:schemeClr val="tx1"/>
                </a:solidFill>
                <a:latin typeface="Calibri" panose="020F0502020204030204" pitchFamily="34" charset="0"/>
              </a:defRPr>
            </a:lvl5pPr>
            <a:lvl6pPr marL="2673523" indent="-243048" eaLnBrk="0" fontAlgn="base" hangingPunct="0">
              <a:spcBef>
                <a:spcPct val="30000"/>
              </a:spcBef>
              <a:spcAft>
                <a:spcPct val="0"/>
              </a:spcAft>
              <a:defRPr sz="1300">
                <a:solidFill>
                  <a:schemeClr val="tx1"/>
                </a:solidFill>
                <a:latin typeface="Calibri" panose="020F0502020204030204" pitchFamily="34" charset="0"/>
              </a:defRPr>
            </a:lvl6pPr>
            <a:lvl7pPr marL="3159618" indent="-243048" eaLnBrk="0" fontAlgn="base" hangingPunct="0">
              <a:spcBef>
                <a:spcPct val="30000"/>
              </a:spcBef>
              <a:spcAft>
                <a:spcPct val="0"/>
              </a:spcAft>
              <a:defRPr sz="1300">
                <a:solidFill>
                  <a:schemeClr val="tx1"/>
                </a:solidFill>
                <a:latin typeface="Calibri" panose="020F0502020204030204" pitchFamily="34" charset="0"/>
              </a:defRPr>
            </a:lvl7pPr>
            <a:lvl8pPr marL="3645713" indent="-243048" eaLnBrk="0" fontAlgn="base" hangingPunct="0">
              <a:spcBef>
                <a:spcPct val="30000"/>
              </a:spcBef>
              <a:spcAft>
                <a:spcPct val="0"/>
              </a:spcAft>
              <a:defRPr sz="1300">
                <a:solidFill>
                  <a:schemeClr val="tx1"/>
                </a:solidFill>
                <a:latin typeface="Calibri" panose="020F0502020204030204" pitchFamily="34" charset="0"/>
              </a:defRPr>
            </a:lvl8pPr>
            <a:lvl9pPr marL="4131808" indent="-243048"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0AAE9A7B-A5BF-4966-AF2B-8ADC7D01D82A}" type="slidenum">
              <a:rPr lang="en-US" altLang="en-US" smtClean="0">
                <a:latin typeface="Arial" panose="020B0604020202020204" pitchFamily="34" charset="0"/>
              </a:rPr>
              <a:pPr>
                <a:spcBef>
                  <a:spcPct val="0"/>
                </a:spcBef>
              </a:pPr>
              <a:t>14</a:t>
            </a:fld>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pul·vi·nar</a:t>
            </a:r>
            <a:r>
              <a:rPr lang="ja-JP" altLang="en-US" b="1"/>
              <a:t>　</a:t>
            </a:r>
            <a:r>
              <a:rPr lang="en-US" altLang="en-US"/>
              <a:t>/pʌlˈ</a:t>
            </a:r>
            <a:r>
              <a:rPr lang="en-US" altLang="en-US" b="1"/>
              <a:t>vaɪ </a:t>
            </a:r>
            <a:r>
              <a:rPr lang="en-US" altLang="en-US"/>
              <a:t>nər/</a:t>
            </a:r>
          </a:p>
          <a:p>
            <a:r>
              <a:rPr lang="en-US" altLang="en-US" b="1"/>
              <a:t>thal·a·mus</a:t>
            </a:r>
            <a:r>
              <a:rPr lang="en-US" altLang="en-US"/>
              <a:t>/ˈ</a:t>
            </a:r>
            <a:r>
              <a:rPr lang="el-GR" altLang="en-US" b="1"/>
              <a:t>θ</a:t>
            </a:r>
            <a:r>
              <a:rPr lang="en-US" altLang="en-US" b="1"/>
              <a:t>æ</a:t>
            </a:r>
            <a:r>
              <a:rPr lang="en-US" altLang="en-US"/>
              <a:t>l ə məs/</a:t>
            </a:r>
          </a:p>
          <a:p>
            <a:endParaRPr lang="en-US" altLang="en-US"/>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9904" indent="-303809">
              <a:spcBef>
                <a:spcPct val="30000"/>
              </a:spcBef>
              <a:defRPr sz="1300">
                <a:solidFill>
                  <a:schemeClr val="tx1"/>
                </a:solidFill>
                <a:latin typeface="Calibri" panose="020F0502020204030204" pitchFamily="34" charset="0"/>
              </a:defRPr>
            </a:lvl2pPr>
            <a:lvl3pPr marL="1215238" indent="-243048">
              <a:spcBef>
                <a:spcPct val="30000"/>
              </a:spcBef>
              <a:defRPr sz="1300">
                <a:solidFill>
                  <a:schemeClr val="tx1"/>
                </a:solidFill>
                <a:latin typeface="Calibri" panose="020F0502020204030204" pitchFamily="34" charset="0"/>
              </a:defRPr>
            </a:lvl3pPr>
            <a:lvl4pPr marL="1701333" indent="-243048">
              <a:spcBef>
                <a:spcPct val="30000"/>
              </a:spcBef>
              <a:defRPr sz="1300">
                <a:solidFill>
                  <a:schemeClr val="tx1"/>
                </a:solidFill>
                <a:latin typeface="Calibri" panose="020F0502020204030204" pitchFamily="34" charset="0"/>
              </a:defRPr>
            </a:lvl4pPr>
            <a:lvl5pPr marL="2187428" indent="-243048">
              <a:spcBef>
                <a:spcPct val="30000"/>
              </a:spcBef>
              <a:defRPr sz="1300">
                <a:solidFill>
                  <a:schemeClr val="tx1"/>
                </a:solidFill>
                <a:latin typeface="Calibri" panose="020F0502020204030204" pitchFamily="34" charset="0"/>
              </a:defRPr>
            </a:lvl5pPr>
            <a:lvl6pPr marL="2673523" indent="-243048" eaLnBrk="0" fontAlgn="base" hangingPunct="0">
              <a:spcBef>
                <a:spcPct val="30000"/>
              </a:spcBef>
              <a:spcAft>
                <a:spcPct val="0"/>
              </a:spcAft>
              <a:defRPr sz="1300">
                <a:solidFill>
                  <a:schemeClr val="tx1"/>
                </a:solidFill>
                <a:latin typeface="Calibri" panose="020F0502020204030204" pitchFamily="34" charset="0"/>
              </a:defRPr>
            </a:lvl6pPr>
            <a:lvl7pPr marL="3159618" indent="-243048" eaLnBrk="0" fontAlgn="base" hangingPunct="0">
              <a:spcBef>
                <a:spcPct val="30000"/>
              </a:spcBef>
              <a:spcAft>
                <a:spcPct val="0"/>
              </a:spcAft>
              <a:defRPr sz="1300">
                <a:solidFill>
                  <a:schemeClr val="tx1"/>
                </a:solidFill>
                <a:latin typeface="Calibri" panose="020F0502020204030204" pitchFamily="34" charset="0"/>
              </a:defRPr>
            </a:lvl7pPr>
            <a:lvl8pPr marL="3645713" indent="-243048" eaLnBrk="0" fontAlgn="base" hangingPunct="0">
              <a:spcBef>
                <a:spcPct val="30000"/>
              </a:spcBef>
              <a:spcAft>
                <a:spcPct val="0"/>
              </a:spcAft>
              <a:defRPr sz="1300">
                <a:solidFill>
                  <a:schemeClr val="tx1"/>
                </a:solidFill>
                <a:latin typeface="Calibri" panose="020F0502020204030204" pitchFamily="34" charset="0"/>
              </a:defRPr>
            </a:lvl8pPr>
            <a:lvl9pPr marL="4131808" indent="-243048"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B52BED5D-62A2-407D-878E-90E5BF52C00A}" type="slidenum">
              <a:rPr lang="en-US" altLang="en-US" smtClean="0">
                <a:latin typeface="Arial" panose="020B0604020202020204" pitchFamily="34" charset="0"/>
              </a:rPr>
              <a:pPr>
                <a:spcBef>
                  <a:spcPct val="0"/>
                </a:spcBef>
              </a:pPr>
              <a:t>40</a:t>
            </a:fld>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i·at·ro·gen·ic</a:t>
            </a:r>
            <a:r>
              <a:rPr lang="en-US" altLang="en-US"/>
              <a:t>/aɪˌæ trəˈ</a:t>
            </a:r>
            <a:r>
              <a:rPr lang="en-US" altLang="en-US" b="1"/>
              <a:t>dʒɛn</a:t>
            </a:r>
            <a:r>
              <a:rPr lang="en-US" altLang="en-US"/>
              <a:t> ɪk, iˌæ-/ </a:t>
            </a:r>
          </a:p>
          <a:p>
            <a:r>
              <a:rPr lang="en-US" altLang="en-US" b="1"/>
              <a:t>go·nad·o·tro·pin</a:t>
            </a:r>
            <a:r>
              <a:rPr lang="ja-JP" altLang="en-US" b="1"/>
              <a:t>　</a:t>
            </a:r>
            <a:r>
              <a:rPr lang="en-US" altLang="en-US"/>
              <a:t>/goʊˌnæd əˈ</a:t>
            </a:r>
            <a:r>
              <a:rPr lang="en-US" altLang="en-US" b="1"/>
              <a:t>troʊ</a:t>
            </a:r>
            <a:r>
              <a:rPr lang="en-US" altLang="en-US"/>
              <a:t> pɪn, ˌgɒn ə doʊ-/</a:t>
            </a:r>
          </a:p>
          <a:p>
            <a:r>
              <a:rPr lang="en-US" altLang="en-US"/>
              <a:t>any of several glycoprotein hormones secreted by the pituitary gland and placenta that stimulate the gonads and control reproductive activity </a:t>
            </a: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9904" indent="-303809">
              <a:spcBef>
                <a:spcPct val="30000"/>
              </a:spcBef>
              <a:defRPr sz="1300">
                <a:solidFill>
                  <a:schemeClr val="tx1"/>
                </a:solidFill>
                <a:latin typeface="Calibri" panose="020F0502020204030204" pitchFamily="34" charset="0"/>
              </a:defRPr>
            </a:lvl2pPr>
            <a:lvl3pPr marL="1215238" indent="-243048">
              <a:spcBef>
                <a:spcPct val="30000"/>
              </a:spcBef>
              <a:defRPr sz="1300">
                <a:solidFill>
                  <a:schemeClr val="tx1"/>
                </a:solidFill>
                <a:latin typeface="Calibri" panose="020F0502020204030204" pitchFamily="34" charset="0"/>
              </a:defRPr>
            </a:lvl3pPr>
            <a:lvl4pPr marL="1701333" indent="-243048">
              <a:spcBef>
                <a:spcPct val="30000"/>
              </a:spcBef>
              <a:defRPr sz="1300">
                <a:solidFill>
                  <a:schemeClr val="tx1"/>
                </a:solidFill>
                <a:latin typeface="Calibri" panose="020F0502020204030204" pitchFamily="34" charset="0"/>
              </a:defRPr>
            </a:lvl4pPr>
            <a:lvl5pPr marL="2187428" indent="-243048">
              <a:spcBef>
                <a:spcPct val="30000"/>
              </a:spcBef>
              <a:defRPr sz="1300">
                <a:solidFill>
                  <a:schemeClr val="tx1"/>
                </a:solidFill>
                <a:latin typeface="Calibri" panose="020F0502020204030204" pitchFamily="34" charset="0"/>
              </a:defRPr>
            </a:lvl5pPr>
            <a:lvl6pPr marL="2673523" indent="-243048" eaLnBrk="0" fontAlgn="base" hangingPunct="0">
              <a:spcBef>
                <a:spcPct val="30000"/>
              </a:spcBef>
              <a:spcAft>
                <a:spcPct val="0"/>
              </a:spcAft>
              <a:defRPr sz="1300">
                <a:solidFill>
                  <a:schemeClr val="tx1"/>
                </a:solidFill>
                <a:latin typeface="Calibri" panose="020F0502020204030204" pitchFamily="34" charset="0"/>
              </a:defRPr>
            </a:lvl6pPr>
            <a:lvl7pPr marL="3159618" indent="-243048" eaLnBrk="0" fontAlgn="base" hangingPunct="0">
              <a:spcBef>
                <a:spcPct val="30000"/>
              </a:spcBef>
              <a:spcAft>
                <a:spcPct val="0"/>
              </a:spcAft>
              <a:defRPr sz="1300">
                <a:solidFill>
                  <a:schemeClr val="tx1"/>
                </a:solidFill>
                <a:latin typeface="Calibri" panose="020F0502020204030204" pitchFamily="34" charset="0"/>
              </a:defRPr>
            </a:lvl7pPr>
            <a:lvl8pPr marL="3645713" indent="-243048" eaLnBrk="0" fontAlgn="base" hangingPunct="0">
              <a:spcBef>
                <a:spcPct val="30000"/>
              </a:spcBef>
              <a:spcAft>
                <a:spcPct val="0"/>
              </a:spcAft>
              <a:defRPr sz="1300">
                <a:solidFill>
                  <a:schemeClr val="tx1"/>
                </a:solidFill>
                <a:latin typeface="Calibri" panose="020F0502020204030204" pitchFamily="34" charset="0"/>
              </a:defRPr>
            </a:lvl8pPr>
            <a:lvl9pPr marL="4131808" indent="-243048"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4E68E103-8A1D-49B6-AC3D-810EF250730F}" type="slidenum">
              <a:rPr lang="en-US" altLang="en-US" smtClean="0">
                <a:latin typeface="Arial" panose="020B0604020202020204" pitchFamily="34" charset="0"/>
              </a:rPr>
              <a:pPr>
                <a:spcBef>
                  <a:spcPct val="0"/>
                </a:spcBef>
              </a:pPr>
              <a:t>43</a:t>
            </a:fld>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dair·y </a:t>
            </a:r>
            <a:r>
              <a:rPr lang="en-US" altLang="en-US"/>
              <a:t>/ˈdɛər i/</a:t>
            </a:r>
          </a:p>
          <a:p>
            <a:endParaRPr lang="en-US" altLang="en-US"/>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9904" indent="-303809">
              <a:spcBef>
                <a:spcPct val="30000"/>
              </a:spcBef>
              <a:defRPr sz="1300">
                <a:solidFill>
                  <a:schemeClr val="tx1"/>
                </a:solidFill>
                <a:latin typeface="Calibri" panose="020F0502020204030204" pitchFamily="34" charset="0"/>
              </a:defRPr>
            </a:lvl2pPr>
            <a:lvl3pPr marL="1215238" indent="-243048">
              <a:spcBef>
                <a:spcPct val="30000"/>
              </a:spcBef>
              <a:defRPr sz="1300">
                <a:solidFill>
                  <a:schemeClr val="tx1"/>
                </a:solidFill>
                <a:latin typeface="Calibri" panose="020F0502020204030204" pitchFamily="34" charset="0"/>
              </a:defRPr>
            </a:lvl3pPr>
            <a:lvl4pPr marL="1701333" indent="-243048">
              <a:spcBef>
                <a:spcPct val="30000"/>
              </a:spcBef>
              <a:defRPr sz="1300">
                <a:solidFill>
                  <a:schemeClr val="tx1"/>
                </a:solidFill>
                <a:latin typeface="Calibri" panose="020F0502020204030204" pitchFamily="34" charset="0"/>
              </a:defRPr>
            </a:lvl4pPr>
            <a:lvl5pPr marL="2187428" indent="-243048">
              <a:spcBef>
                <a:spcPct val="30000"/>
              </a:spcBef>
              <a:defRPr sz="1300">
                <a:solidFill>
                  <a:schemeClr val="tx1"/>
                </a:solidFill>
                <a:latin typeface="Calibri" panose="020F0502020204030204" pitchFamily="34" charset="0"/>
              </a:defRPr>
            </a:lvl5pPr>
            <a:lvl6pPr marL="2673523" indent="-243048" eaLnBrk="0" fontAlgn="base" hangingPunct="0">
              <a:spcBef>
                <a:spcPct val="30000"/>
              </a:spcBef>
              <a:spcAft>
                <a:spcPct val="0"/>
              </a:spcAft>
              <a:defRPr sz="1300">
                <a:solidFill>
                  <a:schemeClr val="tx1"/>
                </a:solidFill>
                <a:latin typeface="Calibri" panose="020F0502020204030204" pitchFamily="34" charset="0"/>
              </a:defRPr>
            </a:lvl6pPr>
            <a:lvl7pPr marL="3159618" indent="-243048" eaLnBrk="0" fontAlgn="base" hangingPunct="0">
              <a:spcBef>
                <a:spcPct val="30000"/>
              </a:spcBef>
              <a:spcAft>
                <a:spcPct val="0"/>
              </a:spcAft>
              <a:defRPr sz="1300">
                <a:solidFill>
                  <a:schemeClr val="tx1"/>
                </a:solidFill>
                <a:latin typeface="Calibri" panose="020F0502020204030204" pitchFamily="34" charset="0"/>
              </a:defRPr>
            </a:lvl7pPr>
            <a:lvl8pPr marL="3645713" indent="-243048" eaLnBrk="0" fontAlgn="base" hangingPunct="0">
              <a:spcBef>
                <a:spcPct val="30000"/>
              </a:spcBef>
              <a:spcAft>
                <a:spcPct val="0"/>
              </a:spcAft>
              <a:defRPr sz="1300">
                <a:solidFill>
                  <a:schemeClr val="tx1"/>
                </a:solidFill>
                <a:latin typeface="Calibri" panose="020F0502020204030204" pitchFamily="34" charset="0"/>
              </a:defRPr>
            </a:lvl8pPr>
            <a:lvl9pPr marL="4131808" indent="-243048"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69B901B5-1AC5-4C2E-AAF1-04927A3C1211}" type="slidenum">
              <a:rPr lang="en-US" altLang="en-US" smtClean="0">
                <a:latin typeface="Arial" panose="020B0604020202020204" pitchFamily="34" charset="0"/>
              </a:rPr>
              <a:pPr>
                <a:spcBef>
                  <a:spcPct val="0"/>
                </a:spcBef>
              </a:pPr>
              <a:t>45</a:t>
            </a:fld>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stertorous respiration</a:t>
            </a:r>
          </a:p>
          <a:p>
            <a:r>
              <a:rPr lang="en-US" altLang="en-US"/>
              <a:t>1. harsh, noisy breathing usually heard in a comatous patient.</a:t>
            </a:r>
          </a:p>
          <a:p>
            <a:r>
              <a:rPr lang="en-US" altLang="en-US" b="1"/>
              <a:t>stertorous</a:t>
            </a:r>
          </a:p>
          <a:p>
            <a:r>
              <a:rPr lang="en-US" altLang="en-US"/>
              <a:t>[stur′tərəs] Etymology: L, </a:t>
            </a:r>
            <a:r>
              <a:rPr lang="en-US" altLang="en-US" i="1"/>
              <a:t>stertere,</a:t>
            </a:r>
            <a:r>
              <a:rPr lang="en-US" altLang="en-US"/>
              <a:t> to snore</a:t>
            </a:r>
          </a:p>
          <a:p>
            <a:r>
              <a:rPr lang="en-US" altLang="en-US" b="1"/>
              <a:t>1</a:t>
            </a:r>
            <a:r>
              <a:rPr lang="en-US" altLang="en-US"/>
              <a:t> pertaining to a respiratory effort that is strenuous or struggling. </a:t>
            </a:r>
          </a:p>
          <a:p>
            <a:r>
              <a:rPr lang="en-US" altLang="en-US" b="1"/>
              <a:t>2</a:t>
            </a:r>
            <a:r>
              <a:rPr lang="en-US" altLang="en-US"/>
              <a:t> having a snoring sound. </a:t>
            </a:r>
          </a:p>
          <a:p>
            <a:endParaRPr lang="en-US" altLang="en-US"/>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9904" indent="-303809">
              <a:defRPr>
                <a:solidFill>
                  <a:schemeClr val="tx1"/>
                </a:solidFill>
                <a:latin typeface="Arial" panose="020B0604020202020204" pitchFamily="34" charset="0"/>
              </a:defRPr>
            </a:lvl2pPr>
            <a:lvl3pPr marL="1215238" indent="-243048">
              <a:defRPr>
                <a:solidFill>
                  <a:schemeClr val="tx1"/>
                </a:solidFill>
                <a:latin typeface="Arial" panose="020B0604020202020204" pitchFamily="34" charset="0"/>
              </a:defRPr>
            </a:lvl3pPr>
            <a:lvl4pPr marL="1701333" indent="-243048">
              <a:defRPr>
                <a:solidFill>
                  <a:schemeClr val="tx1"/>
                </a:solidFill>
                <a:latin typeface="Arial" panose="020B0604020202020204" pitchFamily="34" charset="0"/>
              </a:defRPr>
            </a:lvl4pPr>
            <a:lvl5pPr marL="2187428" indent="-243048">
              <a:defRPr>
                <a:solidFill>
                  <a:schemeClr val="tx1"/>
                </a:solidFill>
                <a:latin typeface="Arial" panose="020B0604020202020204" pitchFamily="34" charset="0"/>
              </a:defRPr>
            </a:lvl5pPr>
            <a:lvl6pPr marL="2673523" indent="-243048" eaLnBrk="0" fontAlgn="base" hangingPunct="0">
              <a:spcBef>
                <a:spcPct val="0"/>
              </a:spcBef>
              <a:spcAft>
                <a:spcPct val="0"/>
              </a:spcAft>
              <a:defRPr>
                <a:solidFill>
                  <a:schemeClr val="tx1"/>
                </a:solidFill>
                <a:latin typeface="Arial" panose="020B0604020202020204" pitchFamily="34" charset="0"/>
              </a:defRPr>
            </a:lvl6pPr>
            <a:lvl7pPr marL="3159618" indent="-243048" eaLnBrk="0" fontAlgn="base" hangingPunct="0">
              <a:spcBef>
                <a:spcPct val="0"/>
              </a:spcBef>
              <a:spcAft>
                <a:spcPct val="0"/>
              </a:spcAft>
              <a:defRPr>
                <a:solidFill>
                  <a:schemeClr val="tx1"/>
                </a:solidFill>
                <a:latin typeface="Arial" panose="020B0604020202020204" pitchFamily="34" charset="0"/>
              </a:defRPr>
            </a:lvl7pPr>
            <a:lvl8pPr marL="3645713" indent="-243048" eaLnBrk="0" fontAlgn="base" hangingPunct="0">
              <a:spcBef>
                <a:spcPct val="0"/>
              </a:spcBef>
              <a:spcAft>
                <a:spcPct val="0"/>
              </a:spcAft>
              <a:defRPr>
                <a:solidFill>
                  <a:schemeClr val="tx1"/>
                </a:solidFill>
                <a:latin typeface="Arial" panose="020B0604020202020204" pitchFamily="34" charset="0"/>
              </a:defRPr>
            </a:lvl8pPr>
            <a:lvl9pPr marL="4131808" indent="-243048" eaLnBrk="0" fontAlgn="base" hangingPunct="0">
              <a:spcBef>
                <a:spcPct val="0"/>
              </a:spcBef>
              <a:spcAft>
                <a:spcPct val="0"/>
              </a:spcAft>
              <a:defRPr>
                <a:solidFill>
                  <a:schemeClr val="tx1"/>
                </a:solidFill>
                <a:latin typeface="Arial" panose="020B0604020202020204" pitchFamily="34" charset="0"/>
              </a:defRPr>
            </a:lvl9pPr>
          </a:lstStyle>
          <a:p>
            <a:fld id="{CE122DC6-3941-415A-929D-4A357983B799}" type="slidenum">
              <a:rPr lang="en-US" altLang="en-US" smtClean="0"/>
              <a:pPr/>
              <a:t>59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4CBE4798-35F1-4DB0-8BEE-50E248119235}" type="datetime1">
              <a:rPr lang="en-US" altLang="ja-JP" smtClean="0"/>
              <a:t>11/12/2018</a:t>
            </a:fld>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05D820-3DDE-47BB-AE67-61C5ABBC3568}" type="slidenum">
              <a:rPr lang="en-US" altLang="en-US"/>
              <a:pPr>
                <a:defRPr/>
              </a:pPr>
              <a:t>‹#›</a:t>
            </a:fld>
            <a:endParaRPr lang="en-US" altLang="en-US"/>
          </a:p>
        </p:txBody>
      </p:sp>
    </p:spTree>
    <p:extLst>
      <p:ext uri="{BB962C8B-B14F-4D97-AF65-F5344CB8AC3E}">
        <p14:creationId xmlns:p14="http://schemas.microsoft.com/office/powerpoint/2010/main" val="384720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3BADF34-8CBE-485E-A368-BD33ACB53307}" type="datetime1">
              <a:rPr lang="en-US" altLang="ja-JP" smtClean="0"/>
              <a:t>11/12/2018</a:t>
            </a:fld>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A165E3-892D-41E9-94EE-90E9F1544A7C}" type="slidenum">
              <a:rPr lang="en-US" altLang="en-US"/>
              <a:pPr>
                <a:defRPr/>
              </a:pPr>
              <a:t>‹#›</a:t>
            </a:fld>
            <a:endParaRPr lang="en-US" altLang="en-US"/>
          </a:p>
        </p:txBody>
      </p:sp>
    </p:spTree>
    <p:extLst>
      <p:ext uri="{BB962C8B-B14F-4D97-AF65-F5344CB8AC3E}">
        <p14:creationId xmlns:p14="http://schemas.microsoft.com/office/powerpoint/2010/main" val="2707994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17FC359-CBFE-4157-BF5C-BDCE36C7187E}" type="datetime1">
              <a:rPr lang="en-US" altLang="ja-JP" smtClean="0"/>
              <a:t>11/12/2018</a:t>
            </a:fld>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135C6D-3D8D-4B47-B335-0EDC9FEEE495}" type="slidenum">
              <a:rPr lang="en-US" altLang="en-US"/>
              <a:pPr>
                <a:defRPr/>
              </a:pPr>
              <a:t>‹#›</a:t>
            </a:fld>
            <a:endParaRPr lang="en-US" altLang="en-US"/>
          </a:p>
        </p:txBody>
      </p:sp>
    </p:spTree>
    <p:extLst>
      <p:ext uri="{BB962C8B-B14F-4D97-AF65-F5344CB8AC3E}">
        <p14:creationId xmlns:p14="http://schemas.microsoft.com/office/powerpoint/2010/main" val="1710879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IHS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b="1"/>
            </a:lvl1pPr>
          </a:lstStyle>
          <a:p>
            <a:pPr>
              <a:defRPr/>
            </a:pPr>
            <a:endParaRPr lang="ja-JP" altLang="en-US"/>
          </a:p>
        </p:txBody>
      </p:sp>
      <p:sp>
        <p:nvSpPr>
          <p:cNvPr id="3" name="フッター プレースホルダー 4"/>
          <p:cNvSpPr>
            <a:spLocks noGrp="1"/>
          </p:cNvSpPr>
          <p:nvPr>
            <p:ph type="ftr" sz="quarter" idx="11"/>
          </p:nvPr>
        </p:nvSpPr>
        <p:spPr/>
        <p:txBody>
          <a:bodyPr/>
          <a:lstStyle>
            <a:lvl1pPr>
              <a:defRPr b="1"/>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b="1">
                <a:latin typeface="Arial Rounded MT Bold" panose="020F0704030504030204" pitchFamily="34" charset="0"/>
              </a:defRPr>
            </a:lvl1pPr>
          </a:lstStyle>
          <a:p>
            <a:pPr>
              <a:defRPr/>
            </a:pPr>
            <a:fld id="{A5F8C2F6-56BA-4A88-BDCA-81E1BC1D6625}" type="slidenum">
              <a:rPr lang="ja-JP" altLang="en-US" smtClean="0"/>
              <a:pPr>
                <a:defRPr/>
              </a:pPr>
              <a:t>‹#›</a:t>
            </a:fld>
            <a:endParaRPr lang="ja-JP" altLang="en-US"/>
          </a:p>
        </p:txBody>
      </p:sp>
      <p:grpSp>
        <p:nvGrpSpPr>
          <p:cNvPr id="5" name="Group 12"/>
          <p:cNvGrpSpPr>
            <a:grpSpLocks/>
          </p:cNvGrpSpPr>
          <p:nvPr userDrawn="1"/>
        </p:nvGrpSpPr>
        <p:grpSpPr bwMode="auto">
          <a:xfrm>
            <a:off x="287216" y="155576"/>
            <a:ext cx="8586788" cy="617538"/>
            <a:chOff x="181" y="188"/>
            <a:chExt cx="5409" cy="389"/>
          </a:xfrm>
        </p:grpSpPr>
        <p:sp>
          <p:nvSpPr>
            <p:cNvPr id="6" name="Line 6"/>
            <p:cNvSpPr>
              <a:spLocks noChangeShapeType="1"/>
            </p:cNvSpPr>
            <p:nvPr/>
          </p:nvSpPr>
          <p:spPr bwMode="auto">
            <a:xfrm>
              <a:off x="181" y="556"/>
              <a:ext cx="5398" cy="0"/>
            </a:xfrm>
            <a:prstGeom prst="line">
              <a:avLst/>
            </a:prstGeom>
            <a:noFill/>
            <a:ln w="1905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endParaRPr>
            </a:p>
          </p:txBody>
        </p:sp>
        <p:sp>
          <p:nvSpPr>
            <p:cNvPr id="7" name="Text Box 14"/>
            <p:cNvSpPr txBox="1">
              <a:spLocks noChangeArrowheads="1"/>
            </p:cNvSpPr>
            <p:nvPr/>
          </p:nvSpPr>
          <p:spPr bwMode="auto">
            <a:xfrm>
              <a:off x="3955" y="364"/>
              <a:ext cx="1635"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b="0" i="1">
                  <a:solidFill>
                    <a:srgbClr val="3399FF"/>
                  </a:solidFill>
                  <a:latin typeface="Mongolian Baiti" pitchFamily="66" charset="0"/>
                </a:rPr>
                <a:t>N</a:t>
              </a:r>
              <a:r>
                <a:rPr lang="en-US" altLang="ja-JP" sz="1200" b="0" i="1">
                  <a:solidFill>
                    <a:srgbClr val="3399FF"/>
                  </a:solidFill>
                  <a:latin typeface="Mongolian Baiti" pitchFamily="66" charset="0"/>
                </a:rPr>
                <a:t>ational </a:t>
              </a:r>
              <a:r>
                <a:rPr lang="en-US" altLang="ja-JP" sz="1600" b="0" i="1">
                  <a:solidFill>
                    <a:srgbClr val="3399FF"/>
                  </a:solidFill>
                  <a:latin typeface="Mongolian Baiti" pitchFamily="66" charset="0"/>
                </a:rPr>
                <a:t>I</a:t>
              </a:r>
              <a:r>
                <a:rPr lang="en-US" altLang="ja-JP" sz="1200" b="0" i="1">
                  <a:solidFill>
                    <a:srgbClr val="3399FF"/>
                  </a:solidFill>
                  <a:latin typeface="Mongolian Baiti" pitchFamily="66" charset="0"/>
                </a:rPr>
                <a:t>nstitute o</a:t>
              </a:r>
              <a:r>
                <a:rPr lang="en-US" altLang="ja-JP" sz="1600" b="0" i="1">
                  <a:solidFill>
                    <a:srgbClr val="3399FF"/>
                  </a:solidFill>
                  <a:latin typeface="Mongolian Baiti" pitchFamily="66" charset="0"/>
                </a:rPr>
                <a:t>f</a:t>
              </a:r>
              <a:r>
                <a:rPr lang="en-US" altLang="ja-JP" sz="1200" b="0" i="1">
                  <a:solidFill>
                    <a:srgbClr val="3399FF"/>
                  </a:solidFill>
                  <a:latin typeface="Mongolian Baiti" pitchFamily="66" charset="0"/>
                </a:rPr>
                <a:t> </a:t>
              </a:r>
              <a:r>
                <a:rPr lang="en-US" altLang="ja-JP" sz="1600" b="0" i="1">
                  <a:solidFill>
                    <a:srgbClr val="3399FF"/>
                  </a:solidFill>
                  <a:latin typeface="Mongolian Baiti" pitchFamily="66" charset="0"/>
                </a:rPr>
                <a:t>H</a:t>
              </a:r>
              <a:r>
                <a:rPr lang="en-US" altLang="ja-JP" sz="1200" b="0" i="1">
                  <a:solidFill>
                    <a:srgbClr val="3399FF"/>
                  </a:solidFill>
                  <a:latin typeface="Mongolian Baiti" pitchFamily="66" charset="0"/>
                </a:rPr>
                <a:t>ealth </a:t>
              </a:r>
              <a:r>
                <a:rPr lang="en-US" altLang="ja-JP" sz="1600" b="0" i="1">
                  <a:solidFill>
                    <a:srgbClr val="3399FF"/>
                  </a:solidFill>
                  <a:latin typeface="Mongolian Baiti" pitchFamily="66" charset="0"/>
                </a:rPr>
                <a:t>S</a:t>
              </a:r>
              <a:r>
                <a:rPr lang="en-US" altLang="ja-JP" sz="1200" b="0" i="1">
                  <a:solidFill>
                    <a:srgbClr val="3399FF"/>
                  </a:solidFill>
                  <a:latin typeface="Mongolian Baiti" pitchFamily="66" charset="0"/>
                </a:rPr>
                <a:t>ciences</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 y="230"/>
              <a:ext cx="49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6"/>
            <p:cNvSpPr txBox="1">
              <a:spLocks noChangeArrowheads="1"/>
            </p:cNvSpPr>
            <p:nvPr/>
          </p:nvSpPr>
          <p:spPr bwMode="auto">
            <a:xfrm>
              <a:off x="664" y="188"/>
              <a:ext cx="1667"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600" b="0">
                  <a:solidFill>
                    <a:srgbClr val="000000"/>
                  </a:solidFill>
                  <a:ea typeface="HGS明朝E" pitchFamily="18" charset="-128"/>
                </a:rPr>
                <a:t>国立医薬品食品衛生研究所</a:t>
              </a:r>
            </a:p>
          </p:txBody>
        </p:sp>
      </p:grpSp>
    </p:spTree>
    <p:extLst>
      <p:ext uri="{BB962C8B-B14F-4D97-AF65-F5344CB8AC3E}">
        <p14:creationId xmlns:p14="http://schemas.microsoft.com/office/powerpoint/2010/main" val="330578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E094C3C-8881-45C0-BC1A-336FFD9F962F}" type="datetime1">
              <a:rPr lang="en-US" altLang="ja-JP" smtClean="0"/>
              <a:t>11/12/2018</a:t>
            </a:fld>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996112" y="44451"/>
            <a:ext cx="2133600" cy="365125"/>
          </a:xfrm>
        </p:spPr>
        <p:txBody>
          <a:bodyPr/>
          <a:lstStyle>
            <a:lvl1pPr>
              <a:defRPr sz="2400" b="1">
                <a:solidFill>
                  <a:schemeClr val="tx1"/>
                </a:solidFill>
                <a:latin typeface="ＭＳ Ｐゴシック" panose="020B0600070205080204" pitchFamily="50" charset="-128"/>
                <a:ea typeface="ＭＳ Ｐゴシック" panose="020B0600070205080204" pitchFamily="50" charset="-128"/>
              </a:defRPr>
            </a:lvl1pPr>
          </a:lstStyle>
          <a:p>
            <a:pPr>
              <a:defRPr/>
            </a:pPr>
            <a:fld id="{59AD4D59-50AE-43DB-A16B-75679D6267D7}" type="slidenum">
              <a:rPr lang="en-US" altLang="en-US" smtClean="0"/>
              <a:pPr>
                <a:defRPr/>
              </a:pPr>
              <a:t>‹#›</a:t>
            </a:fld>
            <a:endParaRPr lang="en-US" altLang="en-US" dirty="0"/>
          </a:p>
        </p:txBody>
      </p:sp>
    </p:spTree>
    <p:extLst>
      <p:ext uri="{BB962C8B-B14F-4D97-AF65-F5344CB8AC3E}">
        <p14:creationId xmlns:p14="http://schemas.microsoft.com/office/powerpoint/2010/main" val="934496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E2FC74DF-F44F-472C-A5F3-F69B94467546}" type="datetime1">
              <a:rPr lang="en-US" altLang="ja-JP" smtClean="0"/>
              <a:t>11/12/2018</a:t>
            </a:fld>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88268E-F6C7-4B6E-9E41-A4DD5C0626DA}" type="slidenum">
              <a:rPr lang="en-US" altLang="en-US"/>
              <a:pPr>
                <a:defRPr/>
              </a:pPr>
              <a:t>‹#›</a:t>
            </a:fld>
            <a:endParaRPr lang="en-US" altLang="en-US"/>
          </a:p>
        </p:txBody>
      </p:sp>
    </p:spTree>
    <p:extLst>
      <p:ext uri="{BB962C8B-B14F-4D97-AF65-F5344CB8AC3E}">
        <p14:creationId xmlns:p14="http://schemas.microsoft.com/office/powerpoint/2010/main" val="407041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D82D2523-043F-48D0-8ECE-7C5F840D5625}" type="datetime1">
              <a:rPr lang="en-US" altLang="ja-JP" smtClean="0"/>
              <a:t>11/12/2018</a:t>
            </a:fld>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287E07-56D1-496A-8BFB-43838ECE5F43}" type="slidenum">
              <a:rPr lang="en-US" altLang="en-US"/>
              <a:pPr>
                <a:defRPr/>
              </a:pPr>
              <a:t>‹#›</a:t>
            </a:fld>
            <a:endParaRPr lang="en-US" altLang="en-US"/>
          </a:p>
        </p:txBody>
      </p:sp>
    </p:spTree>
    <p:extLst>
      <p:ext uri="{BB962C8B-B14F-4D97-AF65-F5344CB8AC3E}">
        <p14:creationId xmlns:p14="http://schemas.microsoft.com/office/powerpoint/2010/main" val="461777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6EC4A103-52FE-4006-A2A2-205F97D5B67C}" type="datetime1">
              <a:rPr lang="en-US" altLang="ja-JP" smtClean="0"/>
              <a:t>11/12/2018</a:t>
            </a:fld>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FF65CF2-ADE3-43F4-BA4B-93B9313CB118}" type="slidenum">
              <a:rPr lang="en-US" altLang="en-US"/>
              <a:pPr>
                <a:defRPr/>
              </a:pPr>
              <a:t>‹#›</a:t>
            </a:fld>
            <a:endParaRPr lang="en-US" altLang="en-US"/>
          </a:p>
        </p:txBody>
      </p:sp>
    </p:spTree>
    <p:extLst>
      <p:ext uri="{BB962C8B-B14F-4D97-AF65-F5344CB8AC3E}">
        <p14:creationId xmlns:p14="http://schemas.microsoft.com/office/powerpoint/2010/main" val="1687231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FF344775-3594-4688-B82E-AF56898BA75A}" type="datetime1">
              <a:rPr lang="en-US" altLang="ja-JP" smtClean="0"/>
              <a:t>11/12/2018</a:t>
            </a:fld>
            <a:endParaRPr lang="en-US" altLang="ja-JP"/>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BD92183-691A-4FD2-98A9-DC0B44142DFC}" type="slidenum">
              <a:rPr lang="en-US" altLang="en-US"/>
              <a:pPr>
                <a:defRPr/>
              </a:pPr>
              <a:t>‹#›</a:t>
            </a:fld>
            <a:endParaRPr lang="en-US" altLang="en-US"/>
          </a:p>
        </p:txBody>
      </p:sp>
    </p:spTree>
    <p:extLst>
      <p:ext uri="{BB962C8B-B14F-4D97-AF65-F5344CB8AC3E}">
        <p14:creationId xmlns:p14="http://schemas.microsoft.com/office/powerpoint/2010/main" val="3442247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4769006-07E0-438E-A84E-FBC2CA468878}" type="datetime1">
              <a:rPr lang="en-US" altLang="ja-JP" smtClean="0"/>
              <a:t>11/12/2018</a:t>
            </a:fld>
            <a:endParaRPr lang="en-US" altLang="ja-JP"/>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E6D9A15-E233-4A8C-87C3-D38CA075145E}" type="slidenum">
              <a:rPr lang="en-US" altLang="en-US"/>
              <a:pPr>
                <a:defRPr/>
              </a:pPr>
              <a:t>‹#›</a:t>
            </a:fld>
            <a:endParaRPr lang="en-US" altLang="en-US"/>
          </a:p>
        </p:txBody>
      </p:sp>
    </p:spTree>
    <p:extLst>
      <p:ext uri="{BB962C8B-B14F-4D97-AF65-F5344CB8AC3E}">
        <p14:creationId xmlns:p14="http://schemas.microsoft.com/office/powerpoint/2010/main" val="2497234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62B7EC-B963-4D21-B8C1-F9C18FAA1C9A}" type="datetime1">
              <a:rPr lang="en-US" altLang="ja-JP" smtClean="0"/>
              <a:t>11/12/2018</a:t>
            </a:fld>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10E2B5-1347-4FA8-B009-AC2EFB66F9B3}" type="slidenum">
              <a:rPr lang="en-US" altLang="en-US"/>
              <a:pPr>
                <a:defRPr/>
              </a:pPr>
              <a:t>‹#›</a:t>
            </a:fld>
            <a:endParaRPr lang="en-US" altLang="en-US"/>
          </a:p>
        </p:txBody>
      </p:sp>
    </p:spTree>
    <p:extLst>
      <p:ext uri="{BB962C8B-B14F-4D97-AF65-F5344CB8AC3E}">
        <p14:creationId xmlns:p14="http://schemas.microsoft.com/office/powerpoint/2010/main" val="1492823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0DF0939-C959-4609-B119-6CCD1DD38BE2}" type="datetime1">
              <a:rPr lang="en-US" altLang="ja-JP" smtClean="0"/>
              <a:t>11/12/2018</a:t>
            </a:fld>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D1B078-56C8-43E1-9031-AF22F2876550}" type="slidenum">
              <a:rPr lang="en-US" altLang="en-US"/>
              <a:pPr>
                <a:defRPr/>
              </a:pPr>
              <a:t>‹#›</a:t>
            </a:fld>
            <a:endParaRPr lang="en-US" altLang="en-US"/>
          </a:p>
        </p:txBody>
      </p:sp>
    </p:spTree>
    <p:extLst>
      <p:ext uri="{BB962C8B-B14F-4D97-AF65-F5344CB8AC3E}">
        <p14:creationId xmlns:p14="http://schemas.microsoft.com/office/powerpoint/2010/main" val="3568146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044B62EA-D91F-448D-822D-8F02E09CB524}" type="datetime1">
              <a:rPr lang="en-US" altLang="ja-JP" smtClean="0"/>
              <a:t>11/12/2018</a:t>
            </a:fld>
            <a:endParaRPr lang="en-US" altLang="ja-JP"/>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7010400" y="4127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2400" b="1">
                <a:solidFill>
                  <a:schemeClr val="tx1"/>
                </a:solidFill>
                <a:latin typeface="ＭＳ Ｐゴシック" panose="020B0600070205080204" pitchFamily="50" charset="-128"/>
                <a:ea typeface="ＭＳ Ｐゴシック" panose="020B0600070205080204" pitchFamily="50" charset="-128"/>
              </a:defRPr>
            </a:lvl1pPr>
          </a:lstStyle>
          <a:p>
            <a:pPr>
              <a:defRPr/>
            </a:pPr>
            <a:fld id="{F8F5F6DD-5794-4D64-BEF0-3A0A11369506}"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itsunoda@hotmail.com"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http://news.nationalgeographic.com/news/2014/06/140604-world-mad-cow-disease-health-death/"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itsun\Desktop\&#25480;&#26989;\2018%20&#35611;&#32681;\&#24494;&#29983;&#29289;&#23398;&#35611;&#32681;2018\48%20&#12503;&#12522;&#12458;&#12531;&#36933;&#30330;&#12454;&#12452;&#12523;&#12473;&#24863;&#26579;&#30151;\Kuru%20Clinical%20sign.wmv" TargetMode="External"/><Relationship Id="rId1" Type="http://schemas.microsoft.com/office/2007/relationships/media" Target="file:///C:\Users\itsun\Desktop\&#25480;&#26989;\2018%20&#35611;&#32681;\&#24494;&#29983;&#29289;&#23398;&#35611;&#32681;2018\48%20&#12503;&#12522;&#12458;&#12531;&#36933;&#30330;&#12454;&#12452;&#12523;&#12473;&#24863;&#26579;&#30151;\Kuru%20Clinical%20sign.wmv" TargetMode="External"/><Relationship Id="rId6" Type="http://schemas.openxmlformats.org/officeDocument/2006/relationships/image" Target="../media/image21.png"/><Relationship Id="rId5" Type="http://schemas.openxmlformats.org/officeDocument/2006/relationships/hyperlink" Target="http://www.youtube.com/watch?v=vw_tClcS6To" TargetMode="External"/><Relationship Id="rId4" Type="http://schemas.openxmlformats.org/officeDocument/2006/relationships/image" Target="../media/image20.gif"/></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slideLayout" Target="../slideLayouts/slideLayout2.xml"/><Relationship Id="rId7" Type="http://schemas.openxmlformats.org/officeDocument/2006/relationships/hyperlink" Target="https://www.youtube.com/watch?v=1WF2l-d-jLM" TargetMode="External"/><Relationship Id="rId2" Type="http://schemas.openxmlformats.org/officeDocument/2006/relationships/video" Target="file:///C:\Users\itsun\Desktop\&#25480;&#26989;\2018%20&#35611;&#32681;\&#24494;&#29983;&#29289;&#23398;&#35611;&#32681;2018\48%20&#12503;&#12522;&#12458;&#12531;&#36933;&#30330;&#12454;&#12452;&#12523;&#12473;&#24863;&#26579;&#30151;\Gajdusek%20%20Geniet%20och%20pojkarna%20-%20Dokument&#228;rfilm%20%20%20SVT%20Play.wmv" TargetMode="External"/><Relationship Id="rId1" Type="http://schemas.microsoft.com/office/2007/relationships/media" Target="file:///C:\Users\itsun\Desktop\&#25480;&#26989;\2018%20&#35611;&#32681;\&#24494;&#29983;&#29289;&#23398;&#35611;&#32681;2018\48%20&#12503;&#12522;&#12458;&#12531;&#36933;&#30330;&#12454;&#12452;&#12523;&#12473;&#24863;&#26579;&#30151;\Gajdusek%20%20Geniet%20och%20pojkarna%20-%20Dokument&#228;rfilm%20%20%20SVT%20Play.wmv" TargetMode="External"/><Relationship Id="rId6" Type="http://schemas.openxmlformats.org/officeDocument/2006/relationships/hyperlink" Target="https://www.youtube.com/watch?v=4OxppDxzSww"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5.gif"/><Relationship Id="rId5" Type="http://schemas.openxmlformats.org/officeDocument/2006/relationships/image" Target="../media/image40.jpeg"/><Relationship Id="rId10" Type="http://schemas.openxmlformats.org/officeDocument/2006/relationships/hyperlink" Target="http://tsunodalaboratory.blog.fc2.com/blog-entry-122.html" TargetMode="External"/><Relationship Id="rId4" Type="http://schemas.openxmlformats.org/officeDocument/2006/relationships/image" Target="../media/image39.png"/><Relationship Id="rId9"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emf"/><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emf"/><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www.doctorshangout.com/video/video/show?id=2002836:Video:92991" TargetMode="Externa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notesSlide" Target="../notesSlides/notesSlide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itsun\Desktop\&#25480;&#26989;\2018%20&#35611;&#32681;\&#24494;&#29983;&#29289;&#23398;&#35611;&#32681;2018\48%20&#12503;&#12522;&#12458;&#12531;&#36933;&#30330;&#12454;&#12452;&#12523;&#12473;&#24863;&#26579;&#30151;\Kuru%20mad%20cow%20clinical.wmv" TargetMode="External"/><Relationship Id="rId1" Type="http://schemas.microsoft.com/office/2007/relationships/media" Target="file:///C:\Users\itsun\Desktop\&#25480;&#26989;\2018%20&#35611;&#32681;\&#24494;&#29983;&#29289;&#23398;&#35611;&#32681;2018\48%20&#12503;&#12522;&#12458;&#12531;&#36933;&#30330;&#12454;&#12452;&#12523;&#12473;&#24863;&#26579;&#30151;\Kuru%20mad%20cow%20clinical.wmv" TargetMode="External"/><Relationship Id="rId6" Type="http://schemas.openxmlformats.org/officeDocument/2006/relationships/image" Target="../media/image79.gif"/><Relationship Id="rId5" Type="http://schemas.openxmlformats.org/officeDocument/2006/relationships/hyperlink" Target="http://www.youtube.com/watch?v=vw_tClcS6To" TargetMode="Externa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docs.google.com/file/d/0B0yuTN7BHBulNi1EdHZ4bHQwMjg/edit?pli=1" TargetMode="External"/><Relationship Id="rId7" Type="http://schemas.openxmlformats.org/officeDocument/2006/relationships/image" Target="../media/image89.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hyperlink" Target="http://tsunodalaboratory.blog.fc2.com/blog-entry-127.html"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98.jpeg"/></Relationships>
</file>

<file path=ppt/slides/_rels/slide5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www.aphis.usda.gov/animal_health/animal_diseases/scrapie/" TargetMode="External"/><Relationship Id="rId3" Type="http://schemas.microsoft.com/office/2007/relationships/media" Target="file:///C:\Users\itsun\Desktop\&#25480;&#26989;\2018%20&#35611;&#32681;\&#24494;&#29983;&#29289;&#23398;&#35611;&#32681;2018\48%20&#12503;&#12522;&#12458;&#12531;&#36933;&#30330;&#12454;&#12452;&#12523;&#12473;&#24863;&#26579;&#30151;\hopping.mpg" TargetMode="External"/><Relationship Id="rId7" Type="http://schemas.openxmlformats.org/officeDocument/2006/relationships/image" Target="../media/image5.png"/><Relationship Id="rId2" Type="http://schemas.openxmlformats.org/officeDocument/2006/relationships/video" Target="file:///C:\Users\itsun\Desktop\&#25480;&#26989;\2018%20&#35611;&#32681;\&#24494;&#29983;&#29289;&#23398;&#35611;&#32681;2018\48%20&#12503;&#12522;&#12458;&#12531;&#36933;&#30330;&#12454;&#12452;&#12523;&#12473;&#24863;&#26579;&#30151;\clincalsignsofscrapie2.mpg" TargetMode="External"/><Relationship Id="rId1" Type="http://schemas.microsoft.com/office/2007/relationships/media" Target="file:///C:\Users\itsun\Desktop\&#25480;&#26989;\2018%20&#35611;&#32681;\&#24494;&#29983;&#29289;&#23398;&#35611;&#32681;2018\48%20&#12503;&#12522;&#12458;&#12531;&#36933;&#30330;&#12454;&#12452;&#12523;&#12473;&#24863;&#26579;&#30151;\clincalsignsofscrapie2.mpg" TargetMode="External"/><Relationship Id="rId6" Type="http://schemas.openxmlformats.org/officeDocument/2006/relationships/image" Target="../media/image4.png"/><Relationship Id="rId5" Type="http://schemas.openxmlformats.org/officeDocument/2006/relationships/slideLayout" Target="../slideLayouts/slideLayout2.xml"/><Relationship Id="rId10" Type="http://schemas.openxmlformats.org/officeDocument/2006/relationships/image" Target="../media/image6.gif"/><Relationship Id="rId4" Type="http://schemas.openxmlformats.org/officeDocument/2006/relationships/video" Target="file:///C:\Users\itsun\Desktop\&#25480;&#26989;\2018%20&#35611;&#32681;\&#24494;&#29983;&#29289;&#23398;&#35611;&#32681;2018\48%20&#12503;&#12522;&#12458;&#12531;&#36933;&#30330;&#12454;&#12452;&#12523;&#12473;&#24863;&#26579;&#30151;\hopping.mpg" TargetMode="External"/><Relationship Id="rId9" Type="http://schemas.openxmlformats.org/officeDocument/2006/relationships/hyperlink" Target="https://www.facebook.com/406138889435131/videos/vb.406138889435131/895579703824378/?type=3&amp;theater" TargetMode="Externa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itsun\Desktop\&#25480;&#26989;\2018%20&#35611;&#32681;\&#24494;&#29983;&#29289;&#23398;&#35611;&#32681;2018\48%20&#12503;&#12522;&#12458;&#12531;&#36933;&#30330;&#12454;&#12452;&#12523;&#12473;&#24863;&#26579;&#30151;\SSPE%20myoclonus%20Garg%20J%20neurol%202008.avi" TargetMode="External"/><Relationship Id="rId1" Type="http://schemas.microsoft.com/office/2007/relationships/media" Target="file:///C:\Users\itsun\Desktop\&#25480;&#26989;\2018%20&#35611;&#32681;\&#24494;&#29983;&#29289;&#23398;&#35611;&#32681;2018\48%20&#12503;&#12522;&#12458;&#12531;&#36933;&#30330;&#12454;&#12452;&#12523;&#12473;&#24863;&#26579;&#30151;\SSPE%20myoclonus%20Garg%20J%20neurol%202008.avi" TargetMode="Externa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emf"/></Relationships>
</file>

<file path=ppt/slides/_rels/slide67.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emf"/><Relationship Id="rId1" Type="http://schemas.openxmlformats.org/officeDocument/2006/relationships/slideLayout" Target="../slideLayouts/slideLayout2.xml"/><Relationship Id="rId4" Type="http://schemas.openxmlformats.org/officeDocument/2006/relationships/image" Target="../media/image112.emf"/></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7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7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134.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92.png"/><Relationship Id="rId1" Type="http://schemas.openxmlformats.org/officeDocument/2006/relationships/slideLayout" Target="../slideLayouts/slideLayout6.xml"/><Relationship Id="rId4" Type="http://schemas.openxmlformats.org/officeDocument/2006/relationships/image" Target="../media/image141.png"/></Relationships>
</file>

<file path=ppt/slides/_rels/slide8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6.xml"/><Relationship Id="rId4" Type="http://schemas.openxmlformats.org/officeDocument/2006/relationships/hyperlink" Target="https://en.wiktionary.org/wiki/%CA%83"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85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1"/>
          <p:cNvSpPr>
            <a:spLocks noGrp="1"/>
          </p:cNvSpPr>
          <p:nvPr>
            <p:ph type="ctrTitle"/>
          </p:nvPr>
        </p:nvSpPr>
        <p:spPr>
          <a:xfrm>
            <a:off x="1674813" y="29029"/>
            <a:ext cx="7010400" cy="1331913"/>
          </a:xfrm>
          <a:solidFill>
            <a:srgbClr val="FFFF00"/>
          </a:solidFill>
        </p:spPr>
        <p:txBody>
          <a:bodyPr/>
          <a:lstStyle/>
          <a:p>
            <a:r>
              <a:rPr lang="en-US" altLang="ja-JP" sz="2800" b="1" dirty="0">
                <a:solidFill>
                  <a:srgbClr val="0000FF"/>
                </a:solidFill>
              </a:rPr>
              <a:t>48</a:t>
            </a:r>
            <a:r>
              <a:rPr lang="ja-JP" altLang="en-US" sz="2800" b="1" dirty="0">
                <a:solidFill>
                  <a:srgbClr val="0000FF"/>
                </a:solidFill>
              </a:rPr>
              <a:t>　プリオン・遅発性ウイルス感染症</a:t>
            </a:r>
            <a:endParaRPr lang="en-US" altLang="en-US" sz="2800" b="1" dirty="0">
              <a:solidFill>
                <a:srgbClr val="0000FF"/>
              </a:solidFill>
            </a:endParaRPr>
          </a:p>
        </p:txBody>
      </p:sp>
      <p:sp>
        <p:nvSpPr>
          <p:cNvPr id="4101" name="Subtitle 2"/>
          <p:cNvSpPr>
            <a:spLocks noGrp="1"/>
          </p:cNvSpPr>
          <p:nvPr>
            <p:ph type="subTitle" idx="1"/>
          </p:nvPr>
        </p:nvSpPr>
        <p:spPr>
          <a:xfrm>
            <a:off x="5601493" y="4810126"/>
            <a:ext cx="3542507" cy="1981200"/>
          </a:xfrm>
          <a:solidFill>
            <a:srgbClr val="FFFF00"/>
          </a:solidFill>
        </p:spPr>
        <p:txBody>
          <a:bodyPr/>
          <a:lstStyle/>
          <a:p>
            <a:pPr eaLnBrk="1" hangingPunct="1"/>
            <a:r>
              <a:rPr lang="en-US" altLang="en-US" sz="18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Unit 5. </a:t>
            </a:r>
            <a:r>
              <a:rPr lang="ja-JP" altLang="en-US" sz="1800" b="1" dirty="0">
                <a:solidFill>
                  <a:schemeClr val="tx1"/>
                </a:solidFill>
                <a:latin typeface="Arial" panose="020B0604020202020204" pitchFamily="34" charset="0"/>
                <a:cs typeface="Arial" panose="020B0604020202020204" pitchFamily="34" charset="0"/>
              </a:rPr>
              <a:t>病因・病態　病原微生物学</a:t>
            </a:r>
            <a:endParaRPr lang="en-US" altLang="en-US" sz="18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eaLnBrk="1" hangingPunct="1"/>
            <a:r>
              <a:rPr lang="en-US" altLang="ja-JP" sz="1800" b="1" dirty="0">
                <a:solidFill>
                  <a:schemeClr val="tx1"/>
                </a:solidFill>
                <a:latin typeface="Arial" panose="020B0604020202020204" pitchFamily="34" charset="0"/>
                <a:cs typeface="Arial" panose="020B0604020202020204" pitchFamily="34" charset="0"/>
              </a:rPr>
              <a:t>2018</a:t>
            </a:r>
            <a:r>
              <a:rPr lang="ja-JP" altLang="en-US" sz="1800" b="1" dirty="0">
                <a:solidFill>
                  <a:schemeClr val="tx1"/>
                </a:solidFill>
                <a:latin typeface="Arial" panose="020B0604020202020204" pitchFamily="34" charset="0"/>
                <a:cs typeface="Arial" panose="020B0604020202020204" pitchFamily="34" charset="0"/>
              </a:rPr>
              <a:t>年</a:t>
            </a:r>
            <a:r>
              <a:rPr lang="en-US" altLang="ja-JP" sz="1800" b="1" dirty="0">
                <a:solidFill>
                  <a:schemeClr val="tx1"/>
                </a:solidFill>
                <a:latin typeface="Arial" panose="020B0604020202020204" pitchFamily="34" charset="0"/>
                <a:cs typeface="Arial" panose="020B0604020202020204" pitchFamily="34" charset="0"/>
              </a:rPr>
              <a:t>10</a:t>
            </a:r>
            <a:r>
              <a:rPr lang="ja-JP" altLang="en-US" sz="1800" b="1" dirty="0">
                <a:solidFill>
                  <a:schemeClr val="tx1"/>
                </a:solidFill>
                <a:latin typeface="Arial" panose="020B0604020202020204" pitchFamily="34" charset="0"/>
                <a:cs typeface="Arial" panose="020B0604020202020204" pitchFamily="34" charset="0"/>
              </a:rPr>
              <a:t>月</a:t>
            </a:r>
            <a:r>
              <a:rPr lang="en-US" altLang="ja-JP" sz="1800" b="1" dirty="0">
                <a:solidFill>
                  <a:schemeClr val="tx1"/>
                </a:solidFill>
                <a:latin typeface="Arial" panose="020B0604020202020204" pitchFamily="34" charset="0"/>
                <a:cs typeface="Arial" panose="020B0604020202020204" pitchFamily="34" charset="0"/>
              </a:rPr>
              <a:t>24</a:t>
            </a:r>
            <a:r>
              <a:rPr lang="ja-JP" altLang="en-US" sz="1800" b="1" dirty="0">
                <a:solidFill>
                  <a:schemeClr val="tx1"/>
                </a:solidFill>
                <a:latin typeface="Arial" panose="020B0604020202020204" pitchFamily="34" charset="0"/>
                <a:cs typeface="Arial" panose="020B0604020202020204" pitchFamily="34" charset="0"/>
              </a:rPr>
              <a:t>日</a:t>
            </a:r>
            <a:endParaRPr lang="en-US" altLang="en-US" sz="18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eaLnBrk="1" hangingPunct="1"/>
            <a:r>
              <a:rPr lang="ja-JP" altLang="en-US" sz="1800" b="1" dirty="0">
                <a:solidFill>
                  <a:schemeClr val="tx1"/>
                </a:solidFill>
                <a:latin typeface="Arial" panose="020B0604020202020204" pitchFamily="34" charset="0"/>
                <a:cs typeface="Arial" panose="020B0604020202020204" pitchFamily="34" charset="0"/>
              </a:rPr>
              <a:t>角田　郁生</a:t>
            </a:r>
            <a:endParaRPr lang="en-US" altLang="en-US" sz="18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eaLnBrk="1" hangingPunct="1"/>
            <a:r>
              <a:rPr lang="ja-JP" altLang="en-US" sz="1800" b="1" dirty="0">
                <a:solidFill>
                  <a:schemeClr val="tx1"/>
                </a:solidFill>
                <a:latin typeface="Arial" panose="020B0604020202020204" pitchFamily="34" charset="0"/>
                <a:cs typeface="Arial" panose="020B0604020202020204" pitchFamily="34" charset="0"/>
              </a:rPr>
              <a:t>近畿大学医学部</a:t>
            </a:r>
            <a:endParaRPr lang="en-US" altLang="ja-JP" sz="1800" b="1" dirty="0">
              <a:solidFill>
                <a:schemeClr val="tx1"/>
              </a:solidFill>
              <a:latin typeface="Arial" panose="020B0604020202020204" pitchFamily="34" charset="0"/>
              <a:cs typeface="Arial" panose="020B0604020202020204" pitchFamily="34" charset="0"/>
            </a:endParaRPr>
          </a:p>
          <a:p>
            <a:pPr eaLnBrk="1" hangingPunct="1"/>
            <a:r>
              <a:rPr lang="ja-JP" altLang="en-US" sz="1800" b="1" dirty="0">
                <a:solidFill>
                  <a:schemeClr val="tx1"/>
                </a:solidFill>
                <a:latin typeface="Arial" panose="020B0604020202020204" pitchFamily="34" charset="0"/>
                <a:cs typeface="Arial" panose="020B0604020202020204" pitchFamily="34" charset="0"/>
              </a:rPr>
              <a:t>微生物学講座教授</a:t>
            </a:r>
            <a:endParaRPr lang="en-US" altLang="en-US" sz="18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eaLnBrk="1" hangingPunct="1"/>
            <a:r>
              <a:rPr lang="en-US" altLang="en-US" sz="18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E-mail: </a:t>
            </a:r>
            <a:r>
              <a:rPr lang="en-US" altLang="en-US" sz="18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hlinkClick r:id="rId3"/>
              </a:rPr>
              <a:t>itsunoda@hotmail.com</a:t>
            </a:r>
            <a:endParaRPr lang="en-US" altLang="en-US" sz="1800" b="1"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endParaRPr lang="en-US" altLang="en-US" sz="1800" b="1" dirty="0">
              <a:solidFill>
                <a:schemeClr val="tx1"/>
              </a:solidFill>
            </a:endParaRPr>
          </a:p>
        </p:txBody>
      </p:sp>
      <p:sp>
        <p:nvSpPr>
          <p:cNvPr id="4103" name="Rectangle 7"/>
          <p:cNvSpPr>
            <a:spLocks noChangeArrowheads="1"/>
          </p:cNvSpPr>
          <p:nvPr/>
        </p:nvSpPr>
        <p:spPr bwMode="auto">
          <a:xfrm>
            <a:off x="152400" y="2205038"/>
            <a:ext cx="563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a:latin typeface="Arial" panose="020B0604020202020204" pitchFamily="34" charset="0"/>
                <a:hlinkClick r:id="rId4"/>
              </a:rPr>
              <a:t>http://news.nationalgeographic.com/news/2014/06/140604-world-mad-cow-disease-health-death/</a:t>
            </a:r>
            <a:endParaRPr lang="en-US" altLang="en-US" sz="1000">
              <a:latin typeface="Arial" panose="020B0604020202020204" pitchFamily="34" charset="0"/>
            </a:endParaRPr>
          </a:p>
          <a:p>
            <a:pPr eaLnBrk="1" hangingPunct="1">
              <a:spcBef>
                <a:spcPct val="0"/>
              </a:spcBef>
              <a:buFontTx/>
              <a:buNone/>
            </a:pPr>
            <a:endParaRPr lang="en-US" altLang="en-US" sz="1000">
              <a:latin typeface="Arial" panose="020B0604020202020204" pitchFamily="34" charset="0"/>
            </a:endParaRPr>
          </a:p>
        </p:txBody>
      </p:sp>
      <p:sp>
        <p:nvSpPr>
          <p:cNvPr id="2" name="スライド番号プレースホルダー 1"/>
          <p:cNvSpPr>
            <a:spLocks noGrp="1"/>
          </p:cNvSpPr>
          <p:nvPr>
            <p:ph type="sldNum" sz="quarter" idx="12"/>
          </p:nvPr>
        </p:nvSpPr>
        <p:spPr/>
        <p:txBody>
          <a:bodyPr/>
          <a:lstStyle/>
          <a:p>
            <a:pPr>
              <a:defRPr/>
            </a:pPr>
            <a:fld id="{FC05D820-3DDE-47BB-AE67-61C5ABBC3568}" type="slidenum">
              <a:rPr lang="en-US" altLang="en-US" smtClean="0"/>
              <a:pPr>
                <a:defRPr/>
              </a:pPr>
              <a:t>1</a:t>
            </a:fld>
            <a:endParaRPr lang="en-US" altLang="en-US"/>
          </a:p>
        </p:txBody>
      </p:sp>
      <p:pic>
        <p:nvPicPr>
          <p:cNvPr id="1026" name="Picture 2" descr="Mad Cow plush">
            <a:extLst>
              <a:ext uri="{FF2B5EF4-FFF2-40B4-BE49-F238E27FC236}">
                <a16:creationId xmlns:a16="http://schemas.microsoft.com/office/drawing/2014/main" id="{25DC8DD3-FF01-4C04-8006-992A434EE0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14" t="12044" r="4802" b="6522"/>
          <a:stretch/>
        </p:blipFill>
        <p:spPr bwMode="auto">
          <a:xfrm>
            <a:off x="5722616" y="2730955"/>
            <a:ext cx="3300260" cy="19533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0"/>
            <a:ext cx="8229600" cy="762000"/>
          </a:xfrm>
        </p:spPr>
        <p:txBody>
          <a:bodyPr/>
          <a:lstStyle/>
          <a:p>
            <a:pPr eaLnBrk="1" hangingPunct="1"/>
            <a:r>
              <a:rPr lang="ja-JP" altLang="en-US" sz="3200" b="1" dirty="0">
                <a:solidFill>
                  <a:srgbClr val="0000FF"/>
                </a:solidFill>
                <a:latin typeface="+mj-ea"/>
              </a:rPr>
              <a:t>クールー </a:t>
            </a:r>
            <a:r>
              <a:rPr lang="en-US" altLang="en-US" sz="3200" b="1" dirty="0">
                <a:solidFill>
                  <a:srgbClr val="0000FF"/>
                </a:solidFill>
                <a:latin typeface="+mj-ea"/>
              </a:rPr>
              <a:t>Kuru</a:t>
            </a:r>
          </a:p>
        </p:txBody>
      </p:sp>
      <p:sp>
        <p:nvSpPr>
          <p:cNvPr id="39939" name="Content Placeholder 2"/>
          <p:cNvSpPr>
            <a:spLocks noGrp="1"/>
          </p:cNvSpPr>
          <p:nvPr>
            <p:ph idx="1"/>
          </p:nvPr>
        </p:nvSpPr>
        <p:spPr>
          <a:xfrm>
            <a:off x="381000" y="762000"/>
            <a:ext cx="8534400" cy="4525963"/>
          </a:xfrm>
        </p:spPr>
        <p:txBody>
          <a:bodyPr/>
          <a:lstStyle/>
          <a:p>
            <a:pPr eaLnBrk="1" hangingPunct="1">
              <a:buClr>
                <a:srgbClr val="FF0000"/>
              </a:buClr>
              <a:buFont typeface="Wingdings" panose="05000000000000000000" pitchFamily="2" charset="2"/>
              <a:buChar char="l"/>
            </a:pPr>
            <a:r>
              <a:rPr lang="en-US" altLang="en-US" sz="2400" b="1" dirty="0">
                <a:latin typeface="+mj-ea"/>
                <a:ea typeface="+mj-ea"/>
              </a:rPr>
              <a:t>1950</a:t>
            </a:r>
            <a:r>
              <a:rPr lang="ja-JP" altLang="en-US" sz="2400" b="1" dirty="0">
                <a:latin typeface="+mj-ea"/>
                <a:ea typeface="+mj-ea"/>
              </a:rPr>
              <a:t>年代にニューギニアの </a:t>
            </a:r>
            <a:r>
              <a:rPr lang="en-US" altLang="en-US" sz="2400" b="1" dirty="0" err="1">
                <a:latin typeface="+mj-ea"/>
                <a:ea typeface="+mj-ea"/>
              </a:rPr>
              <a:t>Okapa</a:t>
            </a:r>
            <a:r>
              <a:rPr lang="en-US" altLang="en-US" sz="2400" b="1" dirty="0">
                <a:latin typeface="+mj-ea"/>
                <a:ea typeface="+mj-ea"/>
              </a:rPr>
              <a:t> district </a:t>
            </a:r>
            <a:r>
              <a:rPr lang="ja-JP" altLang="en-US" sz="2400" b="1" dirty="0">
                <a:latin typeface="+mj-ea"/>
                <a:ea typeface="+mj-ea"/>
              </a:rPr>
              <a:t>の</a:t>
            </a:r>
            <a:r>
              <a:rPr lang="en-US" altLang="en-US" sz="2400" b="1" dirty="0">
                <a:latin typeface="+mj-ea"/>
                <a:ea typeface="+mj-ea"/>
              </a:rPr>
              <a:t> Fore </a:t>
            </a:r>
            <a:r>
              <a:rPr lang="ja-JP" altLang="en-US" sz="2400" b="1" dirty="0">
                <a:latin typeface="+mj-ea"/>
                <a:ea typeface="+mj-ea"/>
              </a:rPr>
              <a:t>族に発生した神経疾患</a:t>
            </a:r>
            <a:endParaRPr lang="en-US" altLang="ja-JP" sz="2400" b="1" dirty="0">
              <a:latin typeface="+mj-ea"/>
              <a:ea typeface="+mj-ea"/>
            </a:endParaRPr>
          </a:p>
          <a:p>
            <a:pPr eaLnBrk="1" hangingPunct="1">
              <a:buClr>
                <a:srgbClr val="FF0000"/>
              </a:buClr>
              <a:buFont typeface="Wingdings" panose="05000000000000000000" pitchFamily="2" charset="2"/>
              <a:buChar char="l"/>
            </a:pPr>
            <a:r>
              <a:rPr lang="ja-JP" altLang="en-US" sz="2400" b="1" dirty="0">
                <a:latin typeface="+mj-ea"/>
                <a:ea typeface="+mj-ea"/>
              </a:rPr>
              <a:t>子供と女性にみられるが、成人男性は症例のわずか</a:t>
            </a:r>
            <a:r>
              <a:rPr lang="en-US" altLang="en-US" sz="2400" b="1" dirty="0">
                <a:latin typeface="+mj-ea"/>
                <a:ea typeface="+mj-ea"/>
              </a:rPr>
              <a:t> 3% </a:t>
            </a:r>
          </a:p>
          <a:p>
            <a:pPr eaLnBrk="1" hangingPunct="1">
              <a:buClr>
                <a:srgbClr val="FF0000"/>
              </a:buClr>
              <a:buFont typeface="Wingdings" panose="05000000000000000000" pitchFamily="2" charset="2"/>
              <a:buChar char="l"/>
            </a:pPr>
            <a:r>
              <a:rPr lang="ja-JP" altLang="en-US" sz="2400" b="1" dirty="0">
                <a:latin typeface="+mj-ea"/>
                <a:ea typeface="+mj-ea"/>
              </a:rPr>
              <a:t>進行性の病気で平均１年で死に至る</a:t>
            </a:r>
            <a:endParaRPr lang="en-US" altLang="en-US" sz="2400" b="1" dirty="0">
              <a:latin typeface="+mj-ea"/>
              <a:ea typeface="+mj-ea"/>
            </a:endParaRPr>
          </a:p>
          <a:p>
            <a:pPr eaLnBrk="1" hangingPunct="1">
              <a:buClr>
                <a:srgbClr val="FF0000"/>
              </a:buClr>
              <a:buFont typeface="Wingdings" panose="05000000000000000000" pitchFamily="2" charset="2"/>
              <a:buChar char="l"/>
            </a:pPr>
            <a:r>
              <a:rPr lang="ja-JP" altLang="en-US" sz="2400" b="1" dirty="0">
                <a:latin typeface="+mj-ea"/>
                <a:ea typeface="+mj-ea"/>
              </a:rPr>
              <a:t>失調 </a:t>
            </a:r>
            <a:r>
              <a:rPr lang="en-US" altLang="en-US" sz="2400" b="1" dirty="0">
                <a:latin typeface="+mj-ea"/>
                <a:ea typeface="+mj-ea"/>
              </a:rPr>
              <a:t>ataxia, </a:t>
            </a:r>
            <a:r>
              <a:rPr lang="ja-JP" altLang="en-US" sz="2400" b="1" dirty="0">
                <a:latin typeface="+mj-ea"/>
                <a:ea typeface="+mj-ea"/>
              </a:rPr>
              <a:t>振戦 </a:t>
            </a:r>
            <a:r>
              <a:rPr lang="en-US" altLang="en-US" sz="2400" b="1" dirty="0">
                <a:latin typeface="+mj-ea"/>
                <a:ea typeface="+mj-ea"/>
              </a:rPr>
              <a:t>tremor </a:t>
            </a:r>
          </a:p>
          <a:p>
            <a:pPr eaLnBrk="1" hangingPunct="1">
              <a:buClr>
                <a:srgbClr val="FF0000"/>
              </a:buClr>
              <a:buFont typeface="Wingdings" panose="05000000000000000000" pitchFamily="2" charset="2"/>
              <a:buChar char="l"/>
            </a:pPr>
            <a:r>
              <a:rPr lang="ja-JP" altLang="en-US" sz="2400" b="1" dirty="0">
                <a:latin typeface="+mj-ea"/>
                <a:ea typeface="+mj-ea"/>
              </a:rPr>
              <a:t>クール</a:t>
            </a:r>
            <a:r>
              <a:rPr lang="en-US" altLang="ja-JP" sz="2400" b="1" dirty="0">
                <a:latin typeface="+mj-ea"/>
                <a:ea typeface="+mj-ea"/>
              </a:rPr>
              <a:t>― </a:t>
            </a:r>
            <a:r>
              <a:rPr lang="en-US" altLang="en-US" sz="2400" b="1" dirty="0">
                <a:latin typeface="+mj-ea"/>
                <a:ea typeface="+mj-ea"/>
              </a:rPr>
              <a:t>kuru = </a:t>
            </a:r>
            <a:r>
              <a:rPr lang="ja-JP" altLang="en-US" sz="2400" b="1" dirty="0">
                <a:latin typeface="+mj-ea"/>
                <a:ea typeface="+mj-ea"/>
              </a:rPr>
              <a:t>恐怖から震える </a:t>
            </a:r>
            <a:r>
              <a:rPr lang="en-US" altLang="en-US" sz="2400" b="1" dirty="0">
                <a:latin typeface="+mj-ea"/>
                <a:ea typeface="+mj-ea"/>
              </a:rPr>
              <a:t>“shake from fear” in </a:t>
            </a:r>
          </a:p>
          <a:p>
            <a:pPr marL="457200" lvl="1" indent="0" eaLnBrk="1" hangingPunct="1">
              <a:buNone/>
            </a:pPr>
            <a:r>
              <a:rPr lang="en-US" altLang="en-US" sz="2400" b="1" dirty="0">
                <a:latin typeface="+mj-ea"/>
                <a:ea typeface="+mj-ea"/>
              </a:rPr>
              <a:t>the Fore language</a:t>
            </a:r>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041775"/>
            <a:ext cx="3571875" cy="2838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041775"/>
            <a:ext cx="358140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 y="4545012"/>
            <a:ext cx="2876550"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34" y="3745168"/>
            <a:ext cx="310515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10</a:t>
            </a:fld>
            <a:endParaRPr lang="en-US"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161924"/>
            <a:ext cx="8229600" cy="1143000"/>
          </a:xfrm>
        </p:spPr>
        <p:txBody>
          <a:bodyPr/>
          <a:lstStyle/>
          <a:p>
            <a:pPr eaLnBrk="1" hangingPunct="1"/>
            <a:r>
              <a:rPr lang="ja-JP" altLang="en-US" sz="3200" b="1" dirty="0">
                <a:solidFill>
                  <a:srgbClr val="0000FF"/>
                </a:solidFill>
                <a:latin typeface="+mj-ea"/>
              </a:rPr>
              <a:t>クール</a:t>
            </a:r>
            <a:r>
              <a:rPr lang="en-US" altLang="ja-JP" sz="3200" b="1" dirty="0">
                <a:solidFill>
                  <a:srgbClr val="0000FF"/>
                </a:solidFill>
                <a:latin typeface="+mj-ea"/>
              </a:rPr>
              <a:t>―</a:t>
            </a:r>
            <a:r>
              <a:rPr lang="ja-JP" altLang="en-US" sz="3200" b="1" dirty="0">
                <a:solidFill>
                  <a:srgbClr val="0000FF"/>
                </a:solidFill>
                <a:latin typeface="+mj-ea"/>
              </a:rPr>
              <a:t>の症状　</a:t>
            </a:r>
            <a:r>
              <a:rPr lang="en-US" altLang="en-US" sz="3200" b="1" dirty="0">
                <a:solidFill>
                  <a:srgbClr val="0000FF"/>
                </a:solidFill>
                <a:latin typeface="+mj-ea"/>
              </a:rPr>
              <a:t>Kuru signs/symptoms</a:t>
            </a:r>
          </a:p>
        </p:txBody>
      </p:sp>
      <p:sp>
        <p:nvSpPr>
          <p:cNvPr id="41987" name="Content Placeholder 2"/>
          <p:cNvSpPr>
            <a:spLocks noGrp="1"/>
          </p:cNvSpPr>
          <p:nvPr>
            <p:ph idx="1"/>
          </p:nvPr>
        </p:nvSpPr>
        <p:spPr>
          <a:xfrm>
            <a:off x="457200" y="838200"/>
            <a:ext cx="8672512" cy="4525963"/>
          </a:xfrm>
        </p:spPr>
        <p:txBody>
          <a:bodyPr/>
          <a:lstStyle/>
          <a:p>
            <a:pPr eaLnBrk="1" hangingPunct="1">
              <a:buClr>
                <a:srgbClr val="FF0000"/>
              </a:buClr>
              <a:buFont typeface="Wingdings" panose="05000000000000000000" pitchFamily="2" charset="2"/>
              <a:buChar char="l"/>
            </a:pPr>
            <a:r>
              <a:rPr lang="en-US" altLang="en-US" sz="2400" b="1" dirty="0">
                <a:latin typeface="+mj-ea"/>
                <a:ea typeface="+mj-ea"/>
              </a:rPr>
              <a:t>Ambulant:	</a:t>
            </a:r>
            <a:r>
              <a:rPr lang="ja-JP" altLang="en-US" sz="2400" b="1" dirty="0">
                <a:latin typeface="+mj-ea"/>
                <a:ea typeface="+mj-ea"/>
              </a:rPr>
              <a:t>構音障害 </a:t>
            </a:r>
            <a:r>
              <a:rPr lang="en-US" altLang="en-US" sz="2400" b="1" dirty="0">
                <a:latin typeface="+mj-ea"/>
                <a:ea typeface="+mj-ea"/>
              </a:rPr>
              <a:t>Dysarthria</a:t>
            </a:r>
          </a:p>
          <a:p>
            <a:pPr eaLnBrk="1" hangingPunct="1">
              <a:buFont typeface="Arial" panose="020B0604020202020204" pitchFamily="34" charset="0"/>
              <a:buNone/>
            </a:pPr>
            <a:r>
              <a:rPr lang="en-US" altLang="en-US" sz="2400" b="1" dirty="0">
                <a:latin typeface="+mj-ea"/>
                <a:ea typeface="+mj-ea"/>
              </a:rPr>
              <a:t>				</a:t>
            </a:r>
            <a:r>
              <a:rPr lang="ja-JP" altLang="en-US" sz="2400" b="1" dirty="0">
                <a:latin typeface="+mj-ea"/>
                <a:ea typeface="+mj-ea"/>
              </a:rPr>
              <a:t>小脳失調 </a:t>
            </a:r>
            <a:r>
              <a:rPr lang="en-US" altLang="en-US" sz="2400" b="1" dirty="0">
                <a:latin typeface="+mj-ea"/>
                <a:ea typeface="+mj-ea"/>
              </a:rPr>
              <a:t>Cerebellar ataxia</a:t>
            </a:r>
          </a:p>
          <a:p>
            <a:pPr eaLnBrk="1" hangingPunct="1">
              <a:buFont typeface="Arial" panose="020B0604020202020204" pitchFamily="34" charset="0"/>
              <a:buNone/>
            </a:pPr>
            <a:r>
              <a:rPr lang="en-US" altLang="en-US" sz="2400" b="1" dirty="0">
                <a:latin typeface="+mj-ea"/>
                <a:ea typeface="+mj-ea"/>
              </a:rPr>
              <a:t>				</a:t>
            </a:r>
            <a:r>
              <a:rPr lang="ja-JP" altLang="en-US" sz="2400" b="1" dirty="0">
                <a:latin typeface="+mj-ea"/>
                <a:ea typeface="+mj-ea"/>
              </a:rPr>
              <a:t>振戦 </a:t>
            </a:r>
            <a:r>
              <a:rPr lang="en-US" altLang="en-US" sz="2400" b="1" dirty="0">
                <a:latin typeface="+mj-ea"/>
                <a:ea typeface="+mj-ea"/>
              </a:rPr>
              <a:t>Shivering-like tremor</a:t>
            </a:r>
          </a:p>
          <a:p>
            <a:pPr eaLnBrk="1" hangingPunct="1">
              <a:buClr>
                <a:srgbClr val="FF0000"/>
              </a:buClr>
              <a:buFont typeface="Wingdings" panose="05000000000000000000" pitchFamily="2" charset="2"/>
              <a:buChar char="l"/>
            </a:pPr>
            <a:r>
              <a:rPr lang="en-US" altLang="en-US" sz="2400" b="1" dirty="0">
                <a:latin typeface="+mj-ea"/>
                <a:ea typeface="+mj-ea"/>
              </a:rPr>
              <a:t>Sedentary:	</a:t>
            </a:r>
            <a:r>
              <a:rPr lang="ja-JP" altLang="en-US" sz="2400" b="1" dirty="0">
                <a:latin typeface="+mj-ea"/>
                <a:ea typeface="+mj-ea"/>
              </a:rPr>
              <a:t>歩行障害 </a:t>
            </a:r>
            <a:r>
              <a:rPr lang="en-US" altLang="en-US" sz="2400" b="1" dirty="0">
                <a:latin typeface="+mj-ea"/>
                <a:ea typeface="+mj-ea"/>
              </a:rPr>
              <a:t>Can’t walk without support</a:t>
            </a:r>
          </a:p>
          <a:p>
            <a:pPr eaLnBrk="1" hangingPunct="1">
              <a:buFont typeface="Arial" panose="020B0604020202020204" pitchFamily="34" charset="0"/>
              <a:buNone/>
            </a:pPr>
            <a:r>
              <a:rPr lang="en-US" altLang="en-US" sz="2400" b="1" dirty="0">
                <a:latin typeface="+mj-ea"/>
                <a:ea typeface="+mj-ea"/>
              </a:rPr>
              <a:t>				</a:t>
            </a:r>
            <a:r>
              <a:rPr lang="ja-JP" altLang="en-US" sz="2400" b="1" dirty="0">
                <a:latin typeface="+mj-ea"/>
                <a:ea typeface="+mj-ea"/>
              </a:rPr>
              <a:t>重度の振戦・失調 </a:t>
            </a:r>
            <a:r>
              <a:rPr lang="en-US" altLang="en-US" sz="2400" b="1" dirty="0">
                <a:latin typeface="+mj-ea"/>
                <a:ea typeface="+mj-ea"/>
              </a:rPr>
              <a:t>Severe tremors and 				ataxia</a:t>
            </a:r>
          </a:p>
          <a:p>
            <a:pPr eaLnBrk="1" hangingPunct="1">
              <a:buFont typeface="Arial" panose="020B0604020202020204" pitchFamily="34" charset="0"/>
              <a:buNone/>
            </a:pPr>
            <a:r>
              <a:rPr lang="en-US" altLang="en-US" sz="2400" b="1" dirty="0">
                <a:latin typeface="+mj-ea"/>
                <a:ea typeface="+mj-ea"/>
              </a:rPr>
              <a:t>				</a:t>
            </a:r>
            <a:r>
              <a:rPr lang="ja-JP" altLang="en-US" sz="2400" b="1" dirty="0">
                <a:latin typeface="+mj-ea"/>
                <a:ea typeface="+mj-ea"/>
              </a:rPr>
              <a:t>筋強剛・ミオクローヌス </a:t>
            </a:r>
            <a:r>
              <a:rPr lang="en-US" altLang="en-US" sz="2400" b="1" dirty="0">
                <a:latin typeface="+mj-ea"/>
                <a:ea typeface="+mj-ea"/>
              </a:rPr>
              <a:t>Rigidity of limbs 				and myoclonus</a:t>
            </a:r>
          </a:p>
          <a:p>
            <a:pPr eaLnBrk="1" hangingPunct="1">
              <a:buClr>
                <a:srgbClr val="FF0000"/>
              </a:buClr>
              <a:buFont typeface="Wingdings" panose="05000000000000000000" pitchFamily="2" charset="2"/>
              <a:buChar char="l"/>
            </a:pPr>
            <a:r>
              <a:rPr lang="en-US" altLang="en-US" sz="2400" b="1" dirty="0">
                <a:latin typeface="+mj-ea"/>
                <a:ea typeface="+mj-ea"/>
              </a:rPr>
              <a:t>Terminal: 		</a:t>
            </a:r>
            <a:r>
              <a:rPr lang="ja-JP" altLang="en-US" sz="2400" b="1" dirty="0">
                <a:latin typeface="+mj-ea"/>
                <a:ea typeface="+mj-ea"/>
              </a:rPr>
              <a:t>会話不能 </a:t>
            </a:r>
            <a:r>
              <a:rPr lang="en-US" altLang="en-US" sz="2400" b="1" dirty="0">
                <a:latin typeface="+mj-ea"/>
                <a:ea typeface="+mj-ea"/>
              </a:rPr>
              <a:t>Total loss of speech</a:t>
            </a:r>
          </a:p>
          <a:p>
            <a:pPr eaLnBrk="1" hangingPunct="1">
              <a:buFont typeface="Arial" panose="020B0604020202020204" pitchFamily="34" charset="0"/>
              <a:buNone/>
            </a:pPr>
            <a:r>
              <a:rPr lang="en-US" altLang="en-US" sz="2400" b="1" dirty="0">
                <a:latin typeface="+mj-ea"/>
                <a:ea typeface="+mj-ea"/>
              </a:rPr>
              <a:t> 				</a:t>
            </a:r>
            <a:r>
              <a:rPr lang="ja-JP" altLang="en-US" sz="2400" b="1" dirty="0">
                <a:latin typeface="+mj-ea"/>
                <a:ea typeface="+mj-ea"/>
              </a:rPr>
              <a:t>運動不能 </a:t>
            </a:r>
            <a:r>
              <a:rPr lang="en-US" altLang="en-US" sz="2400" b="1" dirty="0">
                <a:latin typeface="+mj-ea"/>
                <a:ea typeface="+mj-ea"/>
              </a:rPr>
              <a:t>Complete motor incapacity</a:t>
            </a:r>
          </a:p>
          <a:p>
            <a:pPr eaLnBrk="1" hangingPunct="1">
              <a:buFont typeface="Arial" panose="020B0604020202020204" pitchFamily="34" charset="0"/>
              <a:buNone/>
            </a:pPr>
            <a:r>
              <a:rPr lang="en-US" altLang="en-US" sz="2400" b="1" dirty="0">
                <a:latin typeface="+mj-ea"/>
                <a:ea typeface="+mj-ea"/>
              </a:rPr>
              <a:t>				</a:t>
            </a:r>
            <a:r>
              <a:rPr lang="ja-JP" altLang="en-US" sz="2400" b="1" dirty="0">
                <a:latin typeface="+mj-ea"/>
                <a:ea typeface="+mj-ea"/>
              </a:rPr>
              <a:t>失禁 </a:t>
            </a:r>
            <a:r>
              <a:rPr lang="en-US" altLang="en-US" sz="2400" b="1" dirty="0">
                <a:latin typeface="+mj-ea"/>
                <a:ea typeface="+mj-ea"/>
              </a:rPr>
              <a:t>Incontinence</a:t>
            </a:r>
          </a:p>
          <a:p>
            <a:pPr eaLnBrk="1" hangingPunct="1">
              <a:buFont typeface="Arial" panose="020B0604020202020204" pitchFamily="34" charset="0"/>
              <a:buNone/>
            </a:pPr>
            <a:r>
              <a:rPr lang="en-US" altLang="en-US" sz="2400" b="1" dirty="0">
                <a:latin typeface="+mj-ea"/>
                <a:ea typeface="+mj-ea"/>
              </a:rPr>
              <a:t>				</a:t>
            </a:r>
            <a:r>
              <a:rPr lang="ja-JP" altLang="en-US" sz="2400" b="1" dirty="0">
                <a:latin typeface="+mj-ea"/>
                <a:ea typeface="+mj-ea"/>
              </a:rPr>
              <a:t>るいそう </a:t>
            </a:r>
            <a:r>
              <a:rPr lang="en-US" altLang="en-US" sz="2400" b="1" dirty="0">
                <a:latin typeface="+mj-ea"/>
                <a:ea typeface="+mj-ea"/>
              </a:rPr>
              <a:t>Emaciation</a:t>
            </a:r>
          </a:p>
          <a:p>
            <a:pPr eaLnBrk="1" hangingPunct="1">
              <a:buFont typeface="Arial" panose="020B0604020202020204" pitchFamily="34" charset="0"/>
              <a:buNone/>
            </a:pPr>
            <a:r>
              <a:rPr lang="en-US" altLang="en-US" sz="2400" b="1" dirty="0">
                <a:latin typeface="+mj-ea"/>
                <a:ea typeface="+mj-ea"/>
              </a:rPr>
              <a:t>				</a:t>
            </a:r>
            <a:r>
              <a:rPr lang="ja-JP" altLang="en-US" sz="2400" b="1" dirty="0">
                <a:latin typeface="+mj-ea"/>
                <a:ea typeface="+mj-ea"/>
              </a:rPr>
              <a:t>沈下性肺炎 </a:t>
            </a:r>
            <a:r>
              <a:rPr lang="en-US" altLang="en-US" sz="2400" b="1" dirty="0">
                <a:latin typeface="+mj-ea"/>
                <a:ea typeface="+mj-ea"/>
              </a:rPr>
              <a:t>Hypostatic pneumonia</a:t>
            </a:r>
          </a:p>
          <a:p>
            <a:pPr eaLnBrk="1" hangingPunct="1">
              <a:buFont typeface="Arial" panose="020B0604020202020204" pitchFamily="34" charset="0"/>
              <a:buNone/>
            </a:pPr>
            <a:r>
              <a:rPr lang="en-US" altLang="en-US" sz="2400" b="1" dirty="0">
                <a:latin typeface="+mj-ea"/>
                <a:ea typeface="+mj-ea"/>
              </a:rPr>
              <a:t>				</a:t>
            </a:r>
            <a:r>
              <a:rPr lang="ja-JP" altLang="en-US" sz="2400" b="1" dirty="0">
                <a:latin typeface="+mj-ea"/>
                <a:ea typeface="+mj-ea"/>
              </a:rPr>
              <a:t>死 </a:t>
            </a:r>
            <a:r>
              <a:rPr lang="en-US" altLang="en-US" sz="2400" b="1" dirty="0">
                <a:latin typeface="+mj-ea"/>
                <a:ea typeface="+mj-ea"/>
              </a:rPr>
              <a:t>Death</a:t>
            </a:r>
          </a:p>
          <a:p>
            <a:pPr eaLnBrk="1" hangingPunct="1"/>
            <a:endParaRPr lang="en-US" altLang="en-US" sz="2400" b="1" dirty="0">
              <a:latin typeface="+mj-ea"/>
              <a:ea typeface="+mj-ea"/>
            </a:endParaRPr>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11</a:t>
            </a:fld>
            <a:endParaRPr lang="en-US" altLang="en-US" dirty="0"/>
          </a:p>
        </p:txBody>
      </p:sp>
      <p:sp>
        <p:nvSpPr>
          <p:cNvPr id="3" name="テキスト ボックス 2"/>
          <p:cNvSpPr txBox="1"/>
          <p:nvPr/>
        </p:nvSpPr>
        <p:spPr>
          <a:xfrm>
            <a:off x="914400" y="1178867"/>
            <a:ext cx="1422184" cy="4154984"/>
          </a:xfrm>
          <a:prstGeom prst="rect">
            <a:avLst/>
          </a:prstGeom>
          <a:noFill/>
        </p:spPr>
        <p:txBody>
          <a:bodyPr wrap="none" rtlCol="0">
            <a:spAutoFit/>
          </a:bodyPr>
          <a:lstStyle/>
          <a:p>
            <a:r>
              <a:rPr kumimoji="1" lang="ja-JP" altLang="en-US" sz="2400" b="1" dirty="0">
                <a:solidFill>
                  <a:srgbClr val="FF0000"/>
                </a:solidFill>
              </a:rPr>
              <a:t>歩行可能</a:t>
            </a:r>
            <a:endParaRPr kumimoji="1" lang="en-US" altLang="ja-JP" sz="2400" b="1" dirty="0">
              <a:solidFill>
                <a:srgbClr val="FF0000"/>
              </a:solidFill>
            </a:endParaRPr>
          </a:p>
          <a:p>
            <a:endParaRPr kumimoji="1" lang="en-US" altLang="ja-JP" sz="2400" b="1" dirty="0">
              <a:solidFill>
                <a:srgbClr val="FF0000"/>
              </a:solidFill>
            </a:endParaRPr>
          </a:p>
          <a:p>
            <a:endParaRPr kumimoji="1" lang="en-US" altLang="ja-JP" sz="2400" b="1" dirty="0">
              <a:solidFill>
                <a:srgbClr val="FF0000"/>
              </a:solidFill>
            </a:endParaRPr>
          </a:p>
          <a:p>
            <a:endParaRPr kumimoji="1" lang="en-US" altLang="ja-JP" sz="2400" b="1" dirty="0">
              <a:solidFill>
                <a:srgbClr val="FF0000"/>
              </a:solidFill>
            </a:endParaRPr>
          </a:p>
          <a:p>
            <a:r>
              <a:rPr kumimoji="1" lang="ja-JP" altLang="en-US" sz="2400" b="1" dirty="0">
                <a:solidFill>
                  <a:srgbClr val="FF0000"/>
                </a:solidFill>
              </a:rPr>
              <a:t>座位</a:t>
            </a:r>
            <a:endParaRPr kumimoji="1" lang="en-US" altLang="ja-JP" sz="2400" b="1" dirty="0">
              <a:solidFill>
                <a:srgbClr val="FF0000"/>
              </a:solidFill>
            </a:endParaRPr>
          </a:p>
          <a:p>
            <a:endParaRPr kumimoji="1" lang="en-US" altLang="ja-JP" sz="2400" b="1" dirty="0">
              <a:solidFill>
                <a:srgbClr val="FF0000"/>
              </a:solidFill>
            </a:endParaRPr>
          </a:p>
          <a:p>
            <a:endParaRPr kumimoji="1" lang="en-US" altLang="ja-JP" sz="2400" b="1" dirty="0">
              <a:solidFill>
                <a:srgbClr val="FF0000"/>
              </a:solidFill>
            </a:endParaRPr>
          </a:p>
          <a:p>
            <a:endParaRPr kumimoji="1" lang="en-US" altLang="ja-JP" sz="2400" b="1" dirty="0">
              <a:solidFill>
                <a:srgbClr val="FF0000"/>
              </a:solidFill>
            </a:endParaRPr>
          </a:p>
          <a:p>
            <a:endParaRPr kumimoji="1" lang="en-US" altLang="ja-JP" sz="2400" b="1" dirty="0">
              <a:solidFill>
                <a:srgbClr val="FF0000"/>
              </a:solidFill>
            </a:endParaRPr>
          </a:p>
          <a:p>
            <a:endParaRPr kumimoji="1" lang="en-US" altLang="ja-JP" sz="2400" b="1" dirty="0">
              <a:solidFill>
                <a:srgbClr val="FF0000"/>
              </a:solidFill>
            </a:endParaRPr>
          </a:p>
          <a:p>
            <a:r>
              <a:rPr kumimoji="1" lang="ja-JP" altLang="en-US" sz="2400" b="1" dirty="0">
                <a:solidFill>
                  <a:srgbClr val="FF0000"/>
                </a:solidFill>
              </a:rPr>
              <a:t>末期</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788" y="0"/>
            <a:ext cx="7923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1665"/>
            <a:ext cx="2819404" cy="70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7467600" y="6248400"/>
            <a:ext cx="457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733800" y="6477000"/>
            <a:ext cx="457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410200" y="6477000"/>
            <a:ext cx="457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934200" y="6477000"/>
            <a:ext cx="457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68450" y="6723063"/>
            <a:ext cx="457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09800" y="6705600"/>
            <a:ext cx="5257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20738" y="1058565"/>
            <a:ext cx="457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12</a:t>
            </a:fld>
            <a:endParaRPr lang="en-US" altLang="en-US" dirty="0"/>
          </a:p>
        </p:txBody>
      </p:sp>
      <p:sp>
        <p:nvSpPr>
          <p:cNvPr id="3" name="正方形/長方形 2"/>
          <p:cNvSpPr/>
          <p:nvPr/>
        </p:nvSpPr>
        <p:spPr>
          <a:xfrm>
            <a:off x="0" y="-38447"/>
            <a:ext cx="9428164" cy="461665"/>
          </a:xfrm>
          <a:prstGeom prst="rect">
            <a:avLst/>
          </a:prstGeom>
          <a:solidFill>
            <a:schemeClr val="bg1"/>
          </a:solidFill>
        </p:spPr>
        <p:txBody>
          <a:bodyPr wrap="square">
            <a:spAutoFit/>
          </a:bodyPr>
          <a:lstStyle/>
          <a:p>
            <a:r>
              <a:rPr lang="ja-JP" altLang="en-US" sz="2400" b="1" dirty="0">
                <a:solidFill>
                  <a:srgbClr val="0000FF"/>
                </a:solidFill>
                <a:latin typeface="arial" panose="020B0604020202020204" pitchFamily="34" charset="0"/>
              </a:rPr>
              <a:t>ダニエル・カールトン・ガジュセック（</a:t>
            </a:r>
            <a:r>
              <a:rPr lang="en-US" altLang="ja-JP" sz="2400" b="1" dirty="0">
                <a:solidFill>
                  <a:srgbClr val="0000FF"/>
                </a:solidFill>
                <a:latin typeface="arial" panose="020B0604020202020204" pitchFamily="34" charset="0"/>
              </a:rPr>
              <a:t>Gajdusek</a:t>
            </a:r>
            <a:r>
              <a:rPr lang="ja-JP" altLang="en-US" sz="2400" b="1" dirty="0">
                <a:solidFill>
                  <a:srgbClr val="0000FF"/>
                </a:solidFill>
                <a:latin typeface="arial" panose="020B0604020202020204" pitchFamily="34" charset="0"/>
              </a:rPr>
              <a:t>）ノーベル賞論文の記載</a:t>
            </a:r>
            <a:endParaRPr lang="ja-JP" altLang="en-US" sz="2400" b="1" dirty="0">
              <a:solidFill>
                <a:srgbClr val="0000FF"/>
              </a:solidFill>
            </a:endParaRPr>
          </a:p>
        </p:txBody>
      </p:sp>
      <p:sp>
        <p:nvSpPr>
          <p:cNvPr id="13" name="正方形/長方形 12"/>
          <p:cNvSpPr/>
          <p:nvPr/>
        </p:nvSpPr>
        <p:spPr>
          <a:xfrm>
            <a:off x="124618" y="3795540"/>
            <a:ext cx="1443832" cy="1938992"/>
          </a:xfrm>
          <a:prstGeom prst="rect">
            <a:avLst/>
          </a:prstGeom>
          <a:solidFill>
            <a:schemeClr val="bg1"/>
          </a:solidFill>
        </p:spPr>
        <p:txBody>
          <a:bodyPr wrap="square">
            <a:spAutoFit/>
          </a:bodyPr>
          <a:lstStyle/>
          <a:p>
            <a:r>
              <a:rPr lang="ja-JP" altLang="en-US" sz="2400" b="1" dirty="0">
                <a:latin typeface="arial" panose="020B0604020202020204" pitchFamily="34" charset="0"/>
              </a:rPr>
              <a:t>患者は女性か子供：全員が１年以内に死亡</a:t>
            </a:r>
            <a:endParaRPr lang="ja-JP" altLang="en-US" sz="24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p:txBody>
          <a:bodyPr/>
          <a:lstStyle/>
          <a:p>
            <a:endParaRPr lang="en-US" altLang="en-US"/>
          </a:p>
        </p:txBody>
      </p:sp>
      <p:pic>
        <p:nvPicPr>
          <p:cNvPr id="450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58753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447800"/>
            <a:ext cx="3200400"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0"/>
            <a:ext cx="5791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3505200" y="1143000"/>
            <a:ext cx="2286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13</a:t>
            </a:fld>
            <a:endParaRPr lang="en-US" altLang="en-US" dirty="0"/>
          </a:p>
        </p:txBody>
      </p:sp>
      <p:sp>
        <p:nvSpPr>
          <p:cNvPr id="8" name="正方形/長方形 7"/>
          <p:cNvSpPr/>
          <p:nvPr/>
        </p:nvSpPr>
        <p:spPr>
          <a:xfrm>
            <a:off x="121444" y="83533"/>
            <a:ext cx="2788444" cy="1384995"/>
          </a:xfrm>
          <a:prstGeom prst="rect">
            <a:avLst/>
          </a:prstGeom>
          <a:solidFill>
            <a:schemeClr val="bg1"/>
          </a:solidFill>
        </p:spPr>
        <p:txBody>
          <a:bodyPr wrap="square">
            <a:spAutoFit/>
          </a:bodyPr>
          <a:lstStyle/>
          <a:p>
            <a:r>
              <a:rPr lang="ja-JP" altLang="en-US" sz="2800" b="1" dirty="0">
                <a:solidFill>
                  <a:srgbClr val="0000FF"/>
                </a:solidFill>
                <a:latin typeface="+mj-ea"/>
                <a:ea typeface="+mj-ea"/>
              </a:rPr>
              <a:t>杖で身体を支えるクールー患者の女性</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0"/>
            <a:ext cx="8229600" cy="1143000"/>
          </a:xfrm>
        </p:spPr>
        <p:txBody>
          <a:bodyPr/>
          <a:lstStyle/>
          <a:p>
            <a:pPr eaLnBrk="1" hangingPunct="1"/>
            <a:r>
              <a:rPr lang="ja-JP" altLang="en-US" sz="2800" b="1" dirty="0">
                <a:solidFill>
                  <a:srgbClr val="0000FF"/>
                </a:solidFill>
                <a:latin typeface="+mj-ea"/>
              </a:rPr>
              <a:t>疫学：儀式としての食人</a:t>
            </a:r>
            <a:br>
              <a:rPr lang="en-US" altLang="en-US" sz="2800" b="1" dirty="0">
                <a:solidFill>
                  <a:srgbClr val="0000FF"/>
                </a:solidFill>
                <a:latin typeface="+mj-ea"/>
              </a:rPr>
            </a:br>
            <a:r>
              <a:rPr lang="en-US" altLang="en-US" sz="2800" b="1" dirty="0">
                <a:solidFill>
                  <a:srgbClr val="0000FF"/>
                </a:solidFill>
                <a:latin typeface="+mj-ea"/>
              </a:rPr>
              <a:t>Epidemiology-ritual cannibalism</a:t>
            </a:r>
          </a:p>
        </p:txBody>
      </p:sp>
      <p:sp>
        <p:nvSpPr>
          <p:cNvPr id="46083" name="Content Placeholder 2"/>
          <p:cNvSpPr>
            <a:spLocks noGrp="1"/>
          </p:cNvSpPr>
          <p:nvPr>
            <p:ph idx="1"/>
          </p:nvPr>
        </p:nvSpPr>
        <p:spPr>
          <a:xfrm>
            <a:off x="609600" y="1676400"/>
            <a:ext cx="7348182" cy="4525963"/>
          </a:xfrm>
        </p:spPr>
        <p:txBody>
          <a:bodyPr/>
          <a:lstStyle/>
          <a:p>
            <a:pPr eaLnBrk="1" hangingPunct="1">
              <a:buClr>
                <a:srgbClr val="FF0000"/>
              </a:buClr>
              <a:buFont typeface="Wingdings" panose="05000000000000000000" pitchFamily="2" charset="2"/>
              <a:buChar char="l"/>
            </a:pPr>
            <a:r>
              <a:rPr lang="ja-JP" altLang="en-US" sz="2800" b="1" dirty="0"/>
              <a:t>（成人男性以外の）親族が死者の脳を食べていた</a:t>
            </a:r>
            <a:endParaRPr lang="en-US" altLang="ja-JP" sz="2800" b="1" dirty="0"/>
          </a:p>
          <a:p>
            <a:pPr eaLnBrk="1" hangingPunct="1">
              <a:buClr>
                <a:srgbClr val="FF0000"/>
              </a:buClr>
              <a:buFont typeface="Wingdings" panose="05000000000000000000" pitchFamily="2" charset="2"/>
              <a:buChar char="l"/>
            </a:pPr>
            <a:r>
              <a:rPr lang="ja-JP" altLang="en-US" sz="2800" b="1" dirty="0"/>
              <a:t>女性が素手で剖検を行った結果、結膜・鼻・皮膚・粘膜が汚染</a:t>
            </a:r>
            <a:endParaRPr lang="en-US" altLang="ja-JP" sz="2800" b="1" dirty="0"/>
          </a:p>
          <a:p>
            <a:pPr eaLnBrk="1" hangingPunct="1">
              <a:buClr>
                <a:srgbClr val="FF0000"/>
              </a:buClr>
              <a:buFont typeface="Wingdings" panose="05000000000000000000" pitchFamily="2" charset="2"/>
              <a:buChar char="l"/>
            </a:pPr>
            <a:r>
              <a:rPr lang="ja-JP" altLang="en-US" sz="2800" b="1" dirty="0"/>
              <a:t>食人慣習の廃止以後は、新たなクール</a:t>
            </a:r>
            <a:r>
              <a:rPr lang="en-US" altLang="ja-JP" sz="2800" b="1" dirty="0"/>
              <a:t>―</a:t>
            </a:r>
            <a:r>
              <a:rPr lang="ja-JP" altLang="en-US" sz="2800" b="1" dirty="0"/>
              <a:t>の発症は子供にはなくなった</a:t>
            </a:r>
            <a:endParaRPr lang="en-US" altLang="en-US" sz="2800" b="1" dirty="0"/>
          </a:p>
          <a:p>
            <a:pPr eaLnBrk="1" hangingPunct="1">
              <a:buClr>
                <a:srgbClr val="FF0000"/>
              </a:buClr>
              <a:buFont typeface="Wingdings" panose="05000000000000000000" pitchFamily="2" charset="2"/>
              <a:buChar char="l"/>
            </a:pPr>
            <a:r>
              <a:rPr lang="ja-JP" altLang="en-US" sz="2800" b="1" dirty="0"/>
              <a:t>平均のクール</a:t>
            </a:r>
            <a:r>
              <a:rPr lang="en-US" altLang="ja-JP" sz="2800" b="1" dirty="0"/>
              <a:t>―</a:t>
            </a:r>
            <a:r>
              <a:rPr lang="ja-JP" altLang="en-US" sz="2800" b="1" dirty="0"/>
              <a:t>の潜伏期間は</a:t>
            </a:r>
            <a:r>
              <a:rPr lang="en-US" altLang="ja-JP" sz="2800" b="1" dirty="0"/>
              <a:t>12</a:t>
            </a:r>
            <a:r>
              <a:rPr lang="ja-JP" altLang="en-US" sz="2800" b="1" dirty="0"/>
              <a:t>年（</a:t>
            </a:r>
            <a:r>
              <a:rPr lang="en-US" altLang="ja-JP" sz="2800" b="1" dirty="0"/>
              <a:t>50</a:t>
            </a:r>
            <a:r>
              <a:rPr lang="ja-JP" altLang="en-US" sz="2800" b="1" dirty="0"/>
              <a:t>年以上の症例もある）</a:t>
            </a:r>
            <a:endParaRPr lang="en-US" altLang="en-US" sz="2800" b="1" dirty="0"/>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14</a:t>
            </a:fld>
            <a:endParaRPr lang="en-US"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148348" y="24235"/>
            <a:ext cx="8548688" cy="1143000"/>
          </a:xfrm>
          <a:solidFill>
            <a:schemeClr val="bg1"/>
          </a:solidFill>
        </p:spPr>
        <p:txBody>
          <a:bodyPr/>
          <a:lstStyle/>
          <a:p>
            <a:pPr algn="l"/>
            <a:r>
              <a:rPr lang="ja-JP" altLang="en-US" sz="2800" b="1" dirty="0">
                <a:solidFill>
                  <a:srgbClr val="0000FF"/>
                </a:solidFill>
              </a:rPr>
              <a:t>母親とクール</a:t>
            </a:r>
            <a:r>
              <a:rPr lang="en-US" altLang="ja-JP" sz="2800" b="1" dirty="0">
                <a:solidFill>
                  <a:srgbClr val="0000FF"/>
                </a:solidFill>
              </a:rPr>
              <a:t>―</a:t>
            </a:r>
            <a:r>
              <a:rPr lang="ja-JP" altLang="en-US" sz="2800" b="1" dirty="0">
                <a:solidFill>
                  <a:srgbClr val="0000FF"/>
                </a:solidFill>
              </a:rPr>
              <a:t>で死亡した娘： 成人男性は儀式や調理には不参加</a:t>
            </a:r>
            <a:endParaRPr lang="en-US" altLang="en-US" sz="2800" b="1" dirty="0">
              <a:solidFill>
                <a:srgbClr val="0000FF"/>
              </a:solidFill>
            </a:endParaRPr>
          </a:p>
        </p:txBody>
      </p:sp>
      <p:pic>
        <p:nvPicPr>
          <p:cNvPr id="481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903" y="614958"/>
            <a:ext cx="7018337"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348" y="1295400"/>
            <a:ext cx="1690688" cy="42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5143500" y="6096000"/>
            <a:ext cx="365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85371" y="6553200"/>
            <a:ext cx="5638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285371" y="6324600"/>
            <a:ext cx="6629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15</a:t>
            </a:fld>
            <a:endParaRPr lang="en-US"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1175"/>
            <a:ext cx="6877050" cy="634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43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1524000" y="6248400"/>
            <a:ext cx="502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91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6425" y="685800"/>
            <a:ext cx="345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Rectangle 2"/>
          <p:cNvSpPr>
            <a:spLocks noChangeArrowheads="1"/>
          </p:cNvSpPr>
          <p:nvPr/>
        </p:nvSpPr>
        <p:spPr bwMode="auto">
          <a:xfrm>
            <a:off x="6580188" y="1386432"/>
            <a:ext cx="2438400" cy="218521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dirty="0">
                <a:latin typeface="AdvPS8585"/>
              </a:rPr>
              <a:t>“If the body was buried it was eaten by worms; the Fore believed it was much better that the body was eaten by people who loved the deceased than by worms and insects.”</a:t>
            </a:r>
            <a:endParaRPr lang="en-US" altLang="en-US" sz="1700" dirty="0">
              <a:latin typeface="Arial" panose="020B0604020202020204" pitchFamily="34" charset="0"/>
            </a:endParaRPr>
          </a:p>
        </p:txBody>
      </p:sp>
      <p:sp>
        <p:nvSpPr>
          <p:cNvPr id="5" name="Down Arrow 4"/>
          <p:cNvSpPr/>
          <p:nvPr/>
        </p:nvSpPr>
        <p:spPr>
          <a:xfrm>
            <a:off x="7527925" y="970413"/>
            <a:ext cx="271463"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16</a:t>
            </a:fld>
            <a:endParaRPr lang="en-US" altLang="en-US" dirty="0"/>
          </a:p>
        </p:txBody>
      </p:sp>
      <p:sp>
        <p:nvSpPr>
          <p:cNvPr id="10" name="Title 1"/>
          <p:cNvSpPr>
            <a:spLocks noGrp="1"/>
          </p:cNvSpPr>
          <p:nvPr>
            <p:ph type="title"/>
          </p:nvPr>
        </p:nvSpPr>
        <p:spPr>
          <a:xfrm>
            <a:off x="124665" y="9151"/>
            <a:ext cx="4586288" cy="576659"/>
          </a:xfrm>
          <a:solidFill>
            <a:schemeClr val="bg1"/>
          </a:solidFill>
        </p:spPr>
        <p:txBody>
          <a:bodyPr/>
          <a:lstStyle/>
          <a:p>
            <a:pPr algn="l"/>
            <a:r>
              <a:rPr lang="ja-JP" altLang="en-US" sz="2800" b="1" dirty="0">
                <a:solidFill>
                  <a:srgbClr val="0000FF"/>
                </a:solidFill>
                <a:latin typeface="+mj-ea"/>
              </a:rPr>
              <a:t>剖検に参加する子供たち</a:t>
            </a:r>
            <a:endParaRPr lang="en-US" altLang="en-US" sz="2800" b="1" dirty="0">
              <a:solidFill>
                <a:srgbClr val="0000FF"/>
              </a:solidFill>
              <a:latin typeface="+mj-ea"/>
            </a:endParaRPr>
          </a:p>
        </p:txBody>
      </p:sp>
      <p:sp>
        <p:nvSpPr>
          <p:cNvPr id="3" name="テキスト ボックス 2"/>
          <p:cNvSpPr txBox="1"/>
          <p:nvPr/>
        </p:nvSpPr>
        <p:spPr>
          <a:xfrm>
            <a:off x="6553200" y="3571646"/>
            <a:ext cx="2438400" cy="3046988"/>
          </a:xfrm>
          <a:prstGeom prst="rect">
            <a:avLst/>
          </a:prstGeom>
          <a:noFill/>
        </p:spPr>
        <p:txBody>
          <a:bodyPr wrap="square" rtlCol="0">
            <a:spAutoFit/>
          </a:bodyPr>
          <a:lstStyle/>
          <a:p>
            <a:r>
              <a:rPr kumimoji="1" lang="ja-JP" altLang="en-US" sz="2400" dirty="0"/>
              <a:t>「死体を埋葬すれば虫などに食べられてしまうので、</a:t>
            </a:r>
            <a:r>
              <a:rPr kumimoji="1" lang="en-US" altLang="ja-JP" sz="2400" dirty="0"/>
              <a:t>Fore</a:t>
            </a:r>
            <a:r>
              <a:rPr kumimoji="1" lang="ja-JP" altLang="en-US" sz="2400" dirty="0"/>
              <a:t>族の人々は愛する親族によって食べられるほうが、はるかに良いと信じた」</a:t>
            </a:r>
          </a:p>
        </p:txBody>
      </p:sp>
      <p:pic>
        <p:nvPicPr>
          <p:cNvPr id="491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0"/>
            <a:ext cx="44196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7" y="0"/>
            <a:ext cx="1752600" cy="1752600"/>
          </a:xfrm>
          <a:prstGeom prst="rect">
            <a:avLst/>
          </a:prstGeom>
        </p:spPr>
      </p:pic>
      <p:sp>
        <p:nvSpPr>
          <p:cNvPr id="50178" name="Title 1"/>
          <p:cNvSpPr>
            <a:spLocks noGrp="1"/>
          </p:cNvSpPr>
          <p:nvPr>
            <p:ph type="title"/>
          </p:nvPr>
        </p:nvSpPr>
        <p:spPr>
          <a:xfrm>
            <a:off x="963161" y="409576"/>
            <a:ext cx="8229600" cy="563563"/>
          </a:xfrm>
        </p:spPr>
        <p:txBody>
          <a:bodyPr/>
          <a:lstStyle/>
          <a:p>
            <a:r>
              <a:rPr lang="en-US" altLang="en-US" sz="3200" b="1" dirty="0">
                <a:solidFill>
                  <a:srgbClr val="0000FF"/>
                </a:solidFill>
                <a:latin typeface="+mj-ea"/>
              </a:rPr>
              <a:t>Kuru: The Science and The Sorcery</a:t>
            </a:r>
            <a:br>
              <a:rPr lang="en-US" altLang="en-US" sz="3200" b="1" dirty="0">
                <a:solidFill>
                  <a:srgbClr val="0000FF"/>
                </a:solidFill>
                <a:latin typeface="+mj-ea"/>
              </a:rPr>
            </a:br>
            <a:r>
              <a:rPr lang="en-US" altLang="ja-JP" sz="3200" b="1" dirty="0">
                <a:solidFill>
                  <a:srgbClr val="0000FF"/>
                </a:solidFill>
                <a:latin typeface="+mj-ea"/>
              </a:rPr>
              <a:t>52</a:t>
            </a:r>
            <a:r>
              <a:rPr lang="ja-JP" altLang="en-US" sz="3200" b="1" dirty="0">
                <a:solidFill>
                  <a:srgbClr val="0000FF"/>
                </a:solidFill>
                <a:latin typeface="+mj-ea"/>
              </a:rPr>
              <a:t>分のクール</a:t>
            </a:r>
            <a:r>
              <a:rPr lang="en-US" altLang="ja-JP" sz="3200" b="1" dirty="0">
                <a:solidFill>
                  <a:srgbClr val="0000FF"/>
                </a:solidFill>
                <a:latin typeface="+mj-ea"/>
              </a:rPr>
              <a:t>―</a:t>
            </a:r>
            <a:r>
              <a:rPr lang="ja-JP" altLang="en-US" sz="3200" b="1" dirty="0">
                <a:solidFill>
                  <a:srgbClr val="0000FF"/>
                </a:solidFill>
                <a:latin typeface="+mj-ea"/>
              </a:rPr>
              <a:t>のドキュメンタリー</a:t>
            </a:r>
            <a:br>
              <a:rPr lang="en-US" altLang="en-US" sz="3200" b="1" dirty="0">
                <a:solidFill>
                  <a:srgbClr val="0000FF"/>
                </a:solidFill>
                <a:latin typeface="+mj-ea"/>
              </a:rPr>
            </a:br>
            <a:endParaRPr lang="en-US" altLang="en-US" sz="3200" dirty="0">
              <a:solidFill>
                <a:srgbClr val="0000FF"/>
              </a:solidFill>
              <a:latin typeface="+mj-ea"/>
            </a:endParaRPr>
          </a:p>
        </p:txBody>
      </p:sp>
      <p:sp>
        <p:nvSpPr>
          <p:cNvPr id="50179" name="Rectangle 3"/>
          <p:cNvSpPr>
            <a:spLocks noChangeArrowheads="1"/>
          </p:cNvSpPr>
          <p:nvPr/>
        </p:nvSpPr>
        <p:spPr bwMode="auto">
          <a:xfrm>
            <a:off x="2590800" y="889782"/>
            <a:ext cx="693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hlinkClick r:id="rId5"/>
              </a:rPr>
              <a:t>http://www.youtube.com/watch?v=vw_tClcS6To</a:t>
            </a:r>
            <a:endParaRPr lang="en-US" altLang="en-US" sz="1800" dirty="0">
              <a:latin typeface="Arial" panose="020B0604020202020204" pitchFamily="34" charset="0"/>
            </a:endParaRPr>
          </a:p>
          <a:p>
            <a:pPr eaLnBrk="1" hangingPunct="1">
              <a:spcBef>
                <a:spcPct val="0"/>
              </a:spcBef>
              <a:buFontTx/>
              <a:buNone/>
            </a:pPr>
            <a:endParaRPr lang="en-US" altLang="en-US" sz="1800" dirty="0">
              <a:latin typeface="Arial" panose="020B0604020202020204" pitchFamily="34" charset="0"/>
            </a:endParaRPr>
          </a:p>
        </p:txBody>
      </p:sp>
      <p:pic>
        <p:nvPicPr>
          <p:cNvPr id="5" name="Kuru Clinical sign.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a:xfrm>
            <a:off x="21329" y="1680084"/>
            <a:ext cx="9144000" cy="5159375"/>
          </a:xfrm>
        </p:spPr>
      </p:pic>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17</a:t>
            </a:fld>
            <a:endParaRPr lang="en-US" alt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9375" y="-161924"/>
            <a:ext cx="9164573" cy="1143000"/>
          </a:xfrm>
        </p:spPr>
        <p:txBody>
          <a:bodyPr/>
          <a:lstStyle/>
          <a:p>
            <a:r>
              <a:rPr lang="en-US" altLang="ja-JP" sz="2800" b="1" dirty="0">
                <a:solidFill>
                  <a:srgbClr val="0000FF"/>
                </a:solidFill>
                <a:latin typeface="+mj-ea"/>
              </a:rPr>
              <a:t>21</a:t>
            </a:r>
            <a:r>
              <a:rPr lang="ja-JP" altLang="en-US" sz="2800" b="1" dirty="0">
                <a:solidFill>
                  <a:srgbClr val="0000FF"/>
                </a:solidFill>
                <a:latin typeface="+mj-ea"/>
              </a:rPr>
              <a:t>世紀のクール</a:t>
            </a:r>
            <a:r>
              <a:rPr lang="en-US" altLang="ja-JP" sz="2800" b="1" dirty="0">
                <a:solidFill>
                  <a:srgbClr val="0000FF"/>
                </a:solidFill>
                <a:latin typeface="+mj-ea"/>
              </a:rPr>
              <a:t>―</a:t>
            </a:r>
            <a:r>
              <a:rPr lang="en-US" altLang="en-US" sz="2800" b="1" dirty="0">
                <a:solidFill>
                  <a:srgbClr val="0000FF"/>
                </a:solidFill>
                <a:latin typeface="+mj-ea"/>
              </a:rPr>
              <a:t>: </a:t>
            </a:r>
            <a:r>
              <a:rPr lang="en-US" altLang="ja-JP" sz="2800" b="1" dirty="0">
                <a:solidFill>
                  <a:srgbClr val="0000FF"/>
                </a:solidFill>
                <a:latin typeface="+mj-ea"/>
              </a:rPr>
              <a:t>39</a:t>
            </a:r>
            <a:r>
              <a:rPr lang="ja-JP" altLang="en-US" sz="2800" b="1" dirty="0">
                <a:solidFill>
                  <a:srgbClr val="0000FF"/>
                </a:solidFill>
                <a:latin typeface="+mj-ea"/>
              </a:rPr>
              <a:t>年から</a:t>
            </a:r>
            <a:r>
              <a:rPr lang="en-US" altLang="ja-JP" sz="2800" b="1" dirty="0">
                <a:solidFill>
                  <a:srgbClr val="0000FF"/>
                </a:solidFill>
                <a:latin typeface="+mj-ea"/>
              </a:rPr>
              <a:t>56</a:t>
            </a:r>
            <a:r>
              <a:rPr lang="ja-JP" altLang="en-US" sz="2800" b="1" dirty="0">
                <a:solidFill>
                  <a:srgbClr val="0000FF"/>
                </a:solidFill>
                <a:latin typeface="+mj-ea"/>
              </a:rPr>
              <a:t>年の潜伏期間後発症</a:t>
            </a:r>
            <a:endParaRPr lang="en-US" altLang="en-US" sz="2800" b="1" dirty="0">
              <a:solidFill>
                <a:srgbClr val="0000FF"/>
              </a:solidFill>
              <a:latin typeface="+mj-ea"/>
            </a:endParaRPr>
          </a:p>
        </p:txBody>
      </p:sp>
      <p:pic>
        <p:nvPicPr>
          <p:cNvPr id="512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75" y="626837"/>
            <a:ext cx="9164573"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598" y="5064325"/>
            <a:ext cx="3486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06" y="5345541"/>
            <a:ext cx="5752036" cy="14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18</a:t>
            </a:fld>
            <a:endParaRPr lang="en-US" altLang="en-US" dirty="0"/>
          </a:p>
        </p:txBody>
      </p:sp>
      <p:sp>
        <p:nvSpPr>
          <p:cNvPr id="3" name="正方形/長方形 2"/>
          <p:cNvSpPr/>
          <p:nvPr/>
        </p:nvSpPr>
        <p:spPr>
          <a:xfrm>
            <a:off x="1125582" y="1733551"/>
            <a:ext cx="4304383" cy="461665"/>
          </a:xfrm>
          <a:prstGeom prst="rect">
            <a:avLst/>
          </a:prstGeom>
        </p:spPr>
        <p:txBody>
          <a:bodyPr wrap="none">
            <a:spAutoFit/>
          </a:bodyPr>
          <a:lstStyle/>
          <a:p>
            <a:r>
              <a:rPr lang="ja-JP" altLang="en-US" sz="2400" b="1" dirty="0">
                <a:solidFill>
                  <a:srgbClr val="FF0000"/>
                </a:solidFill>
              </a:rPr>
              <a:t>生年月日　発症年　　　　死亡年</a:t>
            </a:r>
            <a:endParaRPr lang="ja-JP" altLang="en-US" sz="2400" dirty="0">
              <a:solidFill>
                <a:srgbClr val="FF0000"/>
              </a:solidFill>
            </a:endParaRPr>
          </a:p>
        </p:txBody>
      </p:sp>
      <p:sp>
        <p:nvSpPr>
          <p:cNvPr id="4" name="正方形/長方形 3"/>
          <p:cNvSpPr/>
          <p:nvPr/>
        </p:nvSpPr>
        <p:spPr>
          <a:xfrm>
            <a:off x="7728839" y="4867902"/>
            <a:ext cx="1248717" cy="830997"/>
          </a:xfrm>
          <a:prstGeom prst="rect">
            <a:avLst/>
          </a:prstGeom>
        </p:spPr>
        <p:txBody>
          <a:bodyPr wrap="square">
            <a:spAutoFit/>
          </a:bodyPr>
          <a:lstStyle/>
          <a:p>
            <a:r>
              <a:rPr lang="ja-JP" altLang="en-US" sz="2400" b="1" dirty="0">
                <a:solidFill>
                  <a:srgbClr val="FF0000"/>
                </a:solidFill>
              </a:rPr>
              <a:t>潜伏年数</a:t>
            </a:r>
            <a:endParaRPr lang="ja-JP" altLang="en-US" sz="2400" dirty="0">
              <a:solidFill>
                <a:srgbClr val="FF0000"/>
              </a:solidFill>
            </a:endParaRPr>
          </a:p>
        </p:txBody>
      </p:sp>
      <p:sp>
        <p:nvSpPr>
          <p:cNvPr id="9" name="正方形/長方形 8"/>
          <p:cNvSpPr/>
          <p:nvPr/>
        </p:nvSpPr>
        <p:spPr>
          <a:xfrm>
            <a:off x="5895273" y="4931099"/>
            <a:ext cx="1357312" cy="1569660"/>
          </a:xfrm>
          <a:prstGeom prst="rect">
            <a:avLst/>
          </a:prstGeom>
        </p:spPr>
        <p:txBody>
          <a:bodyPr wrap="square">
            <a:spAutoFit/>
          </a:bodyPr>
          <a:lstStyle/>
          <a:p>
            <a:r>
              <a:rPr lang="ja-JP" altLang="en-US" sz="2400" b="1" dirty="0">
                <a:solidFill>
                  <a:srgbClr val="FF0000"/>
                </a:solidFill>
              </a:rPr>
              <a:t>発症後</a:t>
            </a:r>
            <a:r>
              <a:rPr lang="en-US" altLang="ja-JP" sz="2400" b="1" dirty="0">
                <a:solidFill>
                  <a:srgbClr val="FF0000"/>
                </a:solidFill>
              </a:rPr>
              <a:t>10</a:t>
            </a:r>
            <a:r>
              <a:rPr lang="ja-JP" altLang="en-US" sz="2400" b="1" dirty="0">
                <a:solidFill>
                  <a:srgbClr val="FF0000"/>
                </a:solidFill>
              </a:rPr>
              <a:t>から</a:t>
            </a:r>
            <a:r>
              <a:rPr lang="en-US" altLang="ja-JP" sz="2400" b="1" dirty="0">
                <a:solidFill>
                  <a:srgbClr val="FF0000"/>
                </a:solidFill>
              </a:rPr>
              <a:t>25</a:t>
            </a:r>
            <a:r>
              <a:rPr lang="ja-JP" altLang="en-US" sz="2400" b="1" dirty="0">
                <a:solidFill>
                  <a:srgbClr val="FF0000"/>
                </a:solidFill>
              </a:rPr>
              <a:t>ヶ月で死亡</a:t>
            </a:r>
            <a:endParaRPr lang="ja-JP" altLang="en-US" sz="2400" dirty="0">
              <a:solidFill>
                <a:srgbClr val="FF0000"/>
              </a:solidFill>
            </a:endParaRPr>
          </a:p>
        </p:txBody>
      </p:sp>
      <p:sp>
        <p:nvSpPr>
          <p:cNvPr id="5" name="四角形: 角を丸くする 4"/>
          <p:cNvSpPr/>
          <p:nvPr/>
        </p:nvSpPr>
        <p:spPr>
          <a:xfrm>
            <a:off x="5918292" y="1733550"/>
            <a:ext cx="1444306" cy="470401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p:cNvSpPr/>
          <p:nvPr/>
        </p:nvSpPr>
        <p:spPr>
          <a:xfrm>
            <a:off x="7614539" y="1769837"/>
            <a:ext cx="1248717" cy="408531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08" y="381000"/>
            <a:ext cx="989200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105400"/>
            <a:ext cx="7010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1905000" y="2514600"/>
            <a:ext cx="40042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05000" y="1371600"/>
            <a:ext cx="15015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057400" y="3124200"/>
            <a:ext cx="20021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057400" y="2819400"/>
            <a:ext cx="13347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a:xfrm>
            <a:off x="6800809" y="7273"/>
            <a:ext cx="2335794" cy="398575"/>
          </a:xfrm>
        </p:spPr>
        <p:txBody>
          <a:bodyPr/>
          <a:lstStyle/>
          <a:p>
            <a:pPr>
              <a:defRPr/>
            </a:pPr>
            <a:fld id="{59AD4D59-50AE-43DB-A16B-75679D6267D7}" type="slidenum">
              <a:rPr lang="en-US" altLang="en-US" smtClean="0"/>
              <a:pPr>
                <a:defRPr/>
              </a:pPr>
              <a:t>19</a:t>
            </a:fld>
            <a:endParaRPr lang="en-US" altLang="en-US" dirty="0"/>
          </a:p>
        </p:txBody>
      </p:sp>
      <p:sp>
        <p:nvSpPr>
          <p:cNvPr id="18" name="正方形/長方形 17"/>
          <p:cNvSpPr/>
          <p:nvPr/>
        </p:nvSpPr>
        <p:spPr>
          <a:xfrm>
            <a:off x="3406582" y="1062335"/>
            <a:ext cx="3336170" cy="461665"/>
          </a:xfrm>
          <a:prstGeom prst="rect">
            <a:avLst/>
          </a:prstGeom>
        </p:spPr>
        <p:txBody>
          <a:bodyPr wrap="none">
            <a:spAutoFit/>
          </a:bodyPr>
          <a:lstStyle/>
          <a:p>
            <a:r>
              <a:rPr kumimoji="1" lang="ja-JP" altLang="en-US" sz="2400" dirty="0">
                <a:solidFill>
                  <a:srgbClr val="FF0000"/>
                </a:solidFill>
              </a:rPr>
              <a:t>ホルムアルデヒド抵抗性</a:t>
            </a:r>
            <a:endParaRPr lang="ja-JP" altLang="en-US" sz="2400" dirty="0"/>
          </a:p>
        </p:txBody>
      </p:sp>
      <p:sp>
        <p:nvSpPr>
          <p:cNvPr id="19" name="正方形/長方形 18"/>
          <p:cNvSpPr/>
          <p:nvPr/>
        </p:nvSpPr>
        <p:spPr>
          <a:xfrm>
            <a:off x="6019800" y="2081715"/>
            <a:ext cx="2871299" cy="461665"/>
          </a:xfrm>
          <a:prstGeom prst="rect">
            <a:avLst/>
          </a:prstGeom>
        </p:spPr>
        <p:txBody>
          <a:bodyPr wrap="none">
            <a:spAutoFit/>
          </a:bodyPr>
          <a:lstStyle/>
          <a:p>
            <a:r>
              <a:rPr kumimoji="1" lang="en-US" altLang="ja-JP" sz="2400" dirty="0">
                <a:solidFill>
                  <a:srgbClr val="FF0000"/>
                </a:solidFill>
              </a:rPr>
              <a:t>DNA</a:t>
            </a:r>
            <a:r>
              <a:rPr kumimoji="1" lang="ja-JP" altLang="en-US" sz="2400" dirty="0">
                <a:solidFill>
                  <a:srgbClr val="FF0000"/>
                </a:solidFill>
              </a:rPr>
              <a:t>・</a:t>
            </a:r>
            <a:r>
              <a:rPr kumimoji="1" lang="en-US" altLang="ja-JP" sz="2400" dirty="0">
                <a:solidFill>
                  <a:srgbClr val="FF0000"/>
                </a:solidFill>
              </a:rPr>
              <a:t>RNA</a:t>
            </a:r>
            <a:r>
              <a:rPr kumimoji="1" lang="ja-JP" altLang="en-US" sz="2400" dirty="0">
                <a:solidFill>
                  <a:srgbClr val="FF0000"/>
                </a:solidFill>
              </a:rPr>
              <a:t>分解酵素</a:t>
            </a:r>
            <a:endParaRPr lang="ja-JP" altLang="en-US" sz="2400" dirty="0"/>
          </a:p>
        </p:txBody>
      </p:sp>
      <p:sp>
        <p:nvSpPr>
          <p:cNvPr id="20" name="正方形/長方形 19"/>
          <p:cNvSpPr/>
          <p:nvPr/>
        </p:nvSpPr>
        <p:spPr>
          <a:xfrm>
            <a:off x="6858000" y="2395835"/>
            <a:ext cx="800219" cy="461665"/>
          </a:xfrm>
          <a:prstGeom prst="rect">
            <a:avLst/>
          </a:prstGeom>
        </p:spPr>
        <p:txBody>
          <a:bodyPr wrap="none">
            <a:spAutoFit/>
          </a:bodyPr>
          <a:lstStyle/>
          <a:p>
            <a:r>
              <a:rPr kumimoji="1" lang="ja-JP" altLang="en-US" sz="2400" dirty="0">
                <a:solidFill>
                  <a:srgbClr val="FF0000"/>
                </a:solidFill>
              </a:rPr>
              <a:t>加熱</a:t>
            </a:r>
            <a:endParaRPr lang="ja-JP" altLang="en-US" sz="2400" dirty="0"/>
          </a:p>
        </p:txBody>
      </p:sp>
      <p:sp>
        <p:nvSpPr>
          <p:cNvPr id="21" name="正方形/長方形 20"/>
          <p:cNvSpPr/>
          <p:nvPr/>
        </p:nvSpPr>
        <p:spPr>
          <a:xfrm>
            <a:off x="4864991" y="2716617"/>
            <a:ext cx="1107996" cy="461665"/>
          </a:xfrm>
          <a:prstGeom prst="rect">
            <a:avLst/>
          </a:prstGeom>
        </p:spPr>
        <p:txBody>
          <a:bodyPr wrap="none">
            <a:spAutoFit/>
          </a:bodyPr>
          <a:lstStyle/>
          <a:p>
            <a:r>
              <a:rPr kumimoji="1" lang="ja-JP" altLang="en-US" sz="2400" dirty="0">
                <a:solidFill>
                  <a:srgbClr val="FF0000"/>
                </a:solidFill>
              </a:rPr>
              <a:t>紫外線</a:t>
            </a:r>
            <a:endParaRPr lang="ja-JP" altLang="en-US" sz="2400" dirty="0"/>
          </a:p>
        </p:txBody>
      </p:sp>
      <p:sp>
        <p:nvSpPr>
          <p:cNvPr id="22" name="Title 1"/>
          <p:cNvSpPr>
            <a:spLocks noGrp="1"/>
          </p:cNvSpPr>
          <p:nvPr>
            <p:ph type="title"/>
          </p:nvPr>
        </p:nvSpPr>
        <p:spPr>
          <a:xfrm>
            <a:off x="661499" y="-293282"/>
            <a:ext cx="8229600" cy="1143000"/>
          </a:xfrm>
        </p:spPr>
        <p:txBody>
          <a:bodyPr/>
          <a:lstStyle/>
          <a:p>
            <a:r>
              <a:rPr lang="ja-JP" altLang="en-US" sz="2800" b="1" dirty="0">
                <a:solidFill>
                  <a:srgbClr val="0000FF"/>
                </a:solidFill>
                <a:latin typeface="+mj-ea"/>
              </a:rPr>
              <a:t>クール</a:t>
            </a:r>
            <a:r>
              <a:rPr lang="en-US" altLang="ja-JP" sz="2800" b="1" dirty="0">
                <a:solidFill>
                  <a:srgbClr val="0000FF"/>
                </a:solidFill>
                <a:latin typeface="+mj-ea"/>
              </a:rPr>
              <a:t>―</a:t>
            </a:r>
            <a:r>
              <a:rPr lang="ja-JP" altLang="en-US" sz="2800" b="1" dirty="0">
                <a:solidFill>
                  <a:srgbClr val="0000FF"/>
                </a:solidFill>
                <a:latin typeface="+mj-ea"/>
              </a:rPr>
              <a:t>病原体の特徴</a:t>
            </a:r>
            <a:endParaRPr lang="en-US" altLang="en-US" sz="2800" b="1" dirty="0">
              <a:solidFill>
                <a:srgbClr val="0000FF"/>
              </a:solidFill>
              <a:latin typeface="+mj-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81000" y="17929"/>
            <a:ext cx="8229600" cy="1143000"/>
          </a:xfrm>
        </p:spPr>
        <p:txBody>
          <a:bodyPr/>
          <a:lstStyle/>
          <a:p>
            <a:r>
              <a:rPr lang="ja-JP" altLang="en-US" sz="2800" b="1" dirty="0">
                <a:solidFill>
                  <a:srgbClr val="0000FF"/>
                </a:solidFill>
              </a:rPr>
              <a:t>目的：次のことが理解できる</a:t>
            </a:r>
            <a:endParaRPr lang="en-US" altLang="en-US" sz="2800" b="1" dirty="0">
              <a:solidFill>
                <a:srgbClr val="0000FF"/>
              </a:solidFill>
            </a:endParaRPr>
          </a:p>
        </p:txBody>
      </p:sp>
      <p:sp>
        <p:nvSpPr>
          <p:cNvPr id="6147" name="Rectangle 1"/>
          <p:cNvSpPr>
            <a:spLocks noChangeArrowheads="1"/>
          </p:cNvSpPr>
          <p:nvPr/>
        </p:nvSpPr>
        <p:spPr bwMode="auto">
          <a:xfrm>
            <a:off x="387991" y="838200"/>
            <a:ext cx="89916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spcBef>
                <a:spcPct val="0"/>
              </a:spcBef>
              <a:buClr>
                <a:srgbClr val="FF0000"/>
              </a:buClr>
              <a:buFont typeface="Wingdings" panose="05000000000000000000" pitchFamily="2" charset="2"/>
              <a:buChar char="l"/>
            </a:pPr>
            <a:endParaRPr lang="en-US" altLang="en-US" sz="2400" b="1" dirty="0">
              <a:latin typeface="+mj-ea"/>
              <a:ea typeface="+mj-ea"/>
              <a:cs typeface="Arial" panose="020B0604020202020204" pitchFamily="34" charset="0"/>
            </a:endParaRPr>
          </a:p>
          <a:p>
            <a:pPr marL="342900" indent="-342900">
              <a:spcBef>
                <a:spcPct val="0"/>
              </a:spcBef>
              <a:buClr>
                <a:srgbClr val="FF0000"/>
              </a:buClr>
              <a:buFont typeface="Wingdings" panose="05000000000000000000" pitchFamily="2" charset="2"/>
              <a:buChar char="l"/>
            </a:pPr>
            <a:r>
              <a:rPr lang="ja-JP" altLang="en-US" sz="2400" b="1" dirty="0">
                <a:latin typeface="+mj-ea"/>
                <a:ea typeface="+mj-ea"/>
                <a:cs typeface="Arial" panose="020B0604020202020204" pitchFamily="34" charset="0"/>
              </a:rPr>
              <a:t>５つの遅発性ウイルス感染症</a:t>
            </a:r>
            <a:endParaRPr lang="en-US" altLang="en-US" sz="2400" b="1" dirty="0">
              <a:latin typeface="+mj-ea"/>
              <a:ea typeface="+mj-ea"/>
              <a:cs typeface="Arial" panose="020B0604020202020204" pitchFamily="34" charset="0"/>
            </a:endParaRPr>
          </a:p>
          <a:p>
            <a:pPr marL="800100" lvl="1" indent="-342900">
              <a:spcBef>
                <a:spcPct val="0"/>
              </a:spcBef>
              <a:buClr>
                <a:srgbClr val="FF0000"/>
              </a:buClr>
              <a:buFont typeface="Wingdings" panose="05000000000000000000" pitchFamily="2" charset="2"/>
              <a:buChar char="l"/>
            </a:pPr>
            <a:r>
              <a:rPr lang="en-US" altLang="en-US" sz="2400" b="1" dirty="0">
                <a:latin typeface="+mj-ea"/>
                <a:ea typeface="+mj-ea"/>
                <a:cs typeface="Arial" panose="020B0604020202020204" pitchFamily="34" charset="0"/>
              </a:rPr>
              <a:t>1) SSPE by measles virus</a:t>
            </a:r>
          </a:p>
          <a:p>
            <a:pPr marL="800100" lvl="1" indent="-342900">
              <a:spcBef>
                <a:spcPct val="0"/>
              </a:spcBef>
              <a:buClr>
                <a:srgbClr val="FF0000"/>
              </a:buClr>
              <a:buFont typeface="Wingdings" panose="05000000000000000000" pitchFamily="2" charset="2"/>
              <a:buChar char="l"/>
            </a:pPr>
            <a:r>
              <a:rPr lang="en-US" altLang="en-US" sz="2400" b="1" dirty="0">
                <a:latin typeface="+mj-ea"/>
                <a:ea typeface="+mj-ea"/>
                <a:cs typeface="Arial" panose="020B0604020202020204" pitchFamily="34" charset="0"/>
              </a:rPr>
              <a:t>2) PML by JC virus </a:t>
            </a:r>
          </a:p>
          <a:p>
            <a:pPr marL="800100" lvl="1" indent="-342900">
              <a:spcBef>
                <a:spcPct val="0"/>
              </a:spcBef>
              <a:buClr>
                <a:srgbClr val="FF0000"/>
              </a:buClr>
              <a:buFont typeface="Wingdings" panose="05000000000000000000" pitchFamily="2" charset="2"/>
              <a:buChar char="l"/>
            </a:pPr>
            <a:r>
              <a:rPr lang="en-US" altLang="en-US" sz="2400" b="1" dirty="0">
                <a:latin typeface="+mj-ea"/>
                <a:ea typeface="+mj-ea"/>
                <a:cs typeface="Arial" panose="020B0604020202020204" pitchFamily="34" charset="0"/>
              </a:rPr>
              <a:t>3) HIV encephalitis by HIV</a:t>
            </a:r>
          </a:p>
          <a:p>
            <a:pPr marL="800100" lvl="1" indent="-342900">
              <a:spcBef>
                <a:spcPct val="0"/>
              </a:spcBef>
              <a:buClr>
                <a:srgbClr val="FF0000"/>
              </a:buClr>
              <a:buFont typeface="Wingdings" panose="05000000000000000000" pitchFamily="2" charset="2"/>
              <a:buChar char="l"/>
            </a:pPr>
            <a:r>
              <a:rPr lang="en-US" altLang="en-US" sz="2400" b="1" dirty="0">
                <a:latin typeface="+mj-ea"/>
                <a:ea typeface="+mj-ea"/>
                <a:cs typeface="Arial" panose="020B0604020202020204" pitchFamily="34" charset="0"/>
              </a:rPr>
              <a:t>4) HAM/TSP by HTLV-I</a:t>
            </a:r>
          </a:p>
          <a:p>
            <a:pPr marL="800100" lvl="1" indent="-342900">
              <a:spcBef>
                <a:spcPct val="0"/>
              </a:spcBef>
              <a:buClr>
                <a:srgbClr val="FF0000"/>
              </a:buClr>
              <a:buFont typeface="Wingdings" panose="05000000000000000000" pitchFamily="2" charset="2"/>
              <a:buChar char="l"/>
            </a:pPr>
            <a:r>
              <a:rPr lang="en-US" altLang="en-US" sz="2400" b="1" dirty="0">
                <a:latin typeface="+mj-ea"/>
                <a:ea typeface="+mj-ea"/>
                <a:cs typeface="Arial" panose="020B0604020202020204" pitchFamily="34" charset="0"/>
              </a:rPr>
              <a:t>5) kuru/CJD by prion</a:t>
            </a:r>
          </a:p>
          <a:p>
            <a:pPr marL="342900" indent="-342900">
              <a:spcBef>
                <a:spcPct val="0"/>
              </a:spcBef>
              <a:buClr>
                <a:srgbClr val="FF0000"/>
              </a:buClr>
              <a:buFont typeface="Wingdings" panose="05000000000000000000" pitchFamily="2" charset="2"/>
              <a:buChar char="l"/>
            </a:pPr>
            <a:r>
              <a:rPr lang="ja-JP" altLang="en-US" sz="2400" b="1" dirty="0">
                <a:latin typeface="+mj-ea"/>
                <a:ea typeface="+mj-ea"/>
                <a:cs typeface="Arial" panose="020B0604020202020204" pitchFamily="34" charset="0"/>
              </a:rPr>
              <a:t>全ての遅発性（ウイルス）感染症は </a:t>
            </a:r>
            <a:r>
              <a:rPr lang="en-US" altLang="ja-JP" sz="2400" b="1" dirty="0">
                <a:latin typeface="+mj-ea"/>
                <a:ea typeface="+mj-ea"/>
                <a:cs typeface="Arial" panose="020B0604020202020204" pitchFamily="34" charset="0"/>
              </a:rPr>
              <a:t>CNS </a:t>
            </a:r>
            <a:r>
              <a:rPr lang="ja-JP" altLang="en-US" sz="2400" b="1" dirty="0">
                <a:latin typeface="+mj-ea"/>
                <a:ea typeface="+mj-ea"/>
                <a:cs typeface="Arial" panose="020B0604020202020204" pitchFamily="34" charset="0"/>
              </a:rPr>
              <a:t>の病気</a:t>
            </a:r>
            <a:endParaRPr lang="en-US" altLang="en-US" sz="2400" b="1" dirty="0">
              <a:latin typeface="+mj-ea"/>
              <a:ea typeface="+mj-ea"/>
              <a:cs typeface="Arial" panose="020B0604020202020204" pitchFamily="34" charset="0"/>
            </a:endParaRPr>
          </a:p>
          <a:p>
            <a:pPr marL="342900" indent="-342900">
              <a:spcBef>
                <a:spcPct val="0"/>
              </a:spcBef>
              <a:buClr>
                <a:srgbClr val="FF0000"/>
              </a:buClr>
              <a:buFont typeface="Wingdings" panose="05000000000000000000" pitchFamily="2" charset="2"/>
              <a:buChar char="l"/>
            </a:pPr>
            <a:r>
              <a:rPr lang="ja-JP" altLang="en-US" sz="2400" b="1" dirty="0">
                <a:latin typeface="+mj-ea"/>
                <a:ea typeface="+mj-ea"/>
                <a:cs typeface="Arial" panose="020B0604020202020204" pitchFamily="34" charset="0"/>
              </a:rPr>
              <a:t>長い潜伏期、進行性致死性で２年以内の経過</a:t>
            </a:r>
            <a:endParaRPr lang="en-US" altLang="en-US" sz="2400" dirty="0">
              <a:latin typeface="+mj-ea"/>
              <a:ea typeface="+mj-ea"/>
              <a:cs typeface="Arial" panose="020B0604020202020204" pitchFamily="34" charset="0"/>
            </a:endParaRPr>
          </a:p>
          <a:p>
            <a:pPr marL="342900" indent="-342900">
              <a:spcBef>
                <a:spcPct val="0"/>
              </a:spcBef>
              <a:buClr>
                <a:srgbClr val="FF0000"/>
              </a:buClr>
              <a:buFont typeface="Wingdings" panose="05000000000000000000" pitchFamily="2" charset="2"/>
              <a:buChar char="l"/>
            </a:pPr>
            <a:r>
              <a:rPr lang="ja-JP" altLang="en-US" sz="2400" b="1" dirty="0">
                <a:latin typeface="+mj-ea"/>
                <a:ea typeface="+mj-ea"/>
                <a:cs typeface="Arial" panose="020B0604020202020204" pitchFamily="34" charset="0"/>
              </a:rPr>
              <a:t>治療法なし</a:t>
            </a:r>
            <a:endParaRPr lang="en-US" altLang="en-US" sz="2400" dirty="0">
              <a:latin typeface="+mj-ea"/>
              <a:ea typeface="+mj-ea"/>
              <a:cs typeface="Arial" panose="020B0604020202020204" pitchFamily="34" charset="0"/>
            </a:endParaRPr>
          </a:p>
          <a:p>
            <a:pPr marL="342900" indent="-342900">
              <a:spcBef>
                <a:spcPct val="0"/>
              </a:spcBef>
              <a:buClr>
                <a:srgbClr val="FF0000"/>
              </a:buClr>
              <a:buFont typeface="Wingdings" panose="05000000000000000000" pitchFamily="2" charset="2"/>
              <a:buChar char="l"/>
            </a:pPr>
            <a:r>
              <a:rPr lang="ja-JP" altLang="en-US" sz="2400" b="1" dirty="0">
                <a:latin typeface="+mj-ea"/>
                <a:ea typeface="+mj-ea"/>
                <a:cs typeface="Arial" panose="020B0604020202020204" pitchFamily="34" charset="0"/>
              </a:rPr>
              <a:t>プリオンは感染性の蛋白粒子で</a:t>
            </a:r>
            <a:r>
              <a:rPr lang="en-US" altLang="en-US" sz="2400" b="1" dirty="0">
                <a:latin typeface="+mj-ea"/>
                <a:ea typeface="+mj-ea"/>
                <a:cs typeface="Arial" panose="020B0604020202020204" pitchFamily="34" charset="0"/>
              </a:rPr>
              <a:t> DNA </a:t>
            </a:r>
            <a:r>
              <a:rPr lang="ja-JP" altLang="en-US" sz="2400" b="1" dirty="0">
                <a:latin typeface="+mj-ea"/>
                <a:ea typeface="+mj-ea"/>
                <a:cs typeface="Arial" panose="020B0604020202020204" pitchFamily="34" charset="0"/>
              </a:rPr>
              <a:t>や</a:t>
            </a:r>
            <a:r>
              <a:rPr lang="en-US" altLang="en-US" sz="2400" b="1" dirty="0">
                <a:latin typeface="+mj-ea"/>
                <a:ea typeface="+mj-ea"/>
                <a:cs typeface="Arial" panose="020B0604020202020204" pitchFamily="34" charset="0"/>
              </a:rPr>
              <a:t> RNA</a:t>
            </a:r>
            <a:r>
              <a:rPr lang="ja-JP" altLang="en-US" sz="2400" b="1" dirty="0">
                <a:latin typeface="+mj-ea"/>
                <a:ea typeface="+mj-ea"/>
                <a:cs typeface="Arial" panose="020B0604020202020204" pitchFamily="34" charset="0"/>
              </a:rPr>
              <a:t>を持たない</a:t>
            </a:r>
            <a:endParaRPr lang="en-US" altLang="en-US" sz="2400" b="1" dirty="0">
              <a:latin typeface="+mj-ea"/>
              <a:ea typeface="+mj-ea"/>
              <a:cs typeface="Arial" panose="020B0604020202020204" pitchFamily="34" charset="0"/>
            </a:endParaRPr>
          </a:p>
          <a:p>
            <a:pPr marL="800100" lvl="1" indent="-342900">
              <a:spcBef>
                <a:spcPct val="0"/>
              </a:spcBef>
              <a:buClr>
                <a:srgbClr val="FF0000"/>
              </a:buClr>
              <a:buFont typeface="Wingdings" panose="05000000000000000000" pitchFamily="2" charset="2"/>
              <a:buChar char="l"/>
            </a:pPr>
            <a:r>
              <a:rPr lang="en-US" altLang="en-US" sz="2400" b="1" dirty="0">
                <a:latin typeface="+mj-ea"/>
                <a:ea typeface="+mj-ea"/>
              </a:rPr>
              <a:t>Gajdusek </a:t>
            </a:r>
            <a:r>
              <a:rPr lang="ja-JP" altLang="en-US" sz="2400" b="1" dirty="0">
                <a:latin typeface="+mj-ea"/>
                <a:ea typeface="+mj-ea"/>
              </a:rPr>
              <a:t>と</a:t>
            </a:r>
            <a:r>
              <a:rPr lang="en-US" altLang="en-US" sz="2400" b="1" dirty="0">
                <a:latin typeface="+mj-ea"/>
                <a:ea typeface="+mj-ea"/>
              </a:rPr>
              <a:t> </a:t>
            </a:r>
            <a:r>
              <a:rPr lang="en-US" altLang="en-US" sz="2400" b="1" dirty="0" err="1">
                <a:latin typeface="+mj-ea"/>
                <a:ea typeface="+mj-ea"/>
              </a:rPr>
              <a:t>Prusiner</a:t>
            </a:r>
            <a:r>
              <a:rPr lang="ja-JP" altLang="en-US" sz="2400" b="1" dirty="0">
                <a:latin typeface="+mj-ea"/>
                <a:ea typeface="+mj-ea"/>
              </a:rPr>
              <a:t> が発見しノーベル賞を受賞</a:t>
            </a:r>
            <a:endParaRPr lang="en-US" altLang="en-US" sz="2400" b="1" dirty="0">
              <a:latin typeface="+mj-ea"/>
              <a:ea typeface="+mj-ea"/>
            </a:endParaRPr>
          </a:p>
          <a:p>
            <a:pPr marL="800100" lvl="1" indent="-342900">
              <a:spcBef>
                <a:spcPct val="0"/>
              </a:spcBef>
              <a:buClr>
                <a:srgbClr val="FF0000"/>
              </a:buClr>
              <a:buFont typeface="Wingdings" panose="05000000000000000000" pitchFamily="2" charset="2"/>
              <a:buChar char="l"/>
            </a:pPr>
            <a:r>
              <a:rPr lang="ja-JP" altLang="en-US" sz="2400" b="1" dirty="0">
                <a:latin typeface="+mj-ea"/>
                <a:ea typeface="+mj-ea"/>
              </a:rPr>
              <a:t>プリオンは羊のスクレ</a:t>
            </a:r>
            <a:r>
              <a:rPr lang="en-US" altLang="ja-JP" sz="2400" b="1" dirty="0">
                <a:latin typeface="+mj-ea"/>
                <a:ea typeface="+mj-ea"/>
              </a:rPr>
              <a:t>―</a:t>
            </a:r>
            <a:r>
              <a:rPr lang="ja-JP" altLang="en-US" sz="2400" b="1" dirty="0">
                <a:latin typeface="+mj-ea"/>
                <a:ea typeface="+mj-ea"/>
              </a:rPr>
              <a:t>ピー、牛の狂牛病の原因</a:t>
            </a:r>
            <a:endParaRPr lang="en-US" altLang="en-US" sz="2400" b="1" dirty="0">
              <a:latin typeface="+mj-ea"/>
              <a:ea typeface="+mj-ea"/>
            </a:endParaRPr>
          </a:p>
          <a:p>
            <a:pPr marL="800100" lvl="1" indent="-342900">
              <a:spcBef>
                <a:spcPct val="0"/>
              </a:spcBef>
              <a:buClr>
                <a:srgbClr val="FF0000"/>
              </a:buClr>
              <a:buFont typeface="Wingdings" panose="05000000000000000000" pitchFamily="2" charset="2"/>
              <a:buChar char="l"/>
            </a:pPr>
            <a:r>
              <a:rPr lang="ja-JP" altLang="en-US" sz="2400" b="1" dirty="0">
                <a:latin typeface="+mj-ea"/>
                <a:ea typeface="+mj-ea"/>
              </a:rPr>
              <a:t>プリオン病は、感染性、遺伝性、あるいは孤発性</a:t>
            </a:r>
            <a:endParaRPr lang="en-US" altLang="en-US" sz="2400" dirty="0">
              <a:latin typeface="+mj-ea"/>
              <a:ea typeface="+mj-ea"/>
            </a:endParaRPr>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2</a:t>
            </a:fld>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381000" y="0"/>
            <a:ext cx="8229600" cy="838200"/>
          </a:xfrm>
        </p:spPr>
        <p:txBody>
          <a:bodyPr/>
          <a:lstStyle/>
          <a:p>
            <a:pPr eaLnBrk="1" hangingPunct="1"/>
            <a:r>
              <a:rPr lang="ja-JP" altLang="en-US" sz="2800" b="1" dirty="0">
                <a:solidFill>
                  <a:srgbClr val="0000FF"/>
                </a:solidFill>
                <a:latin typeface="+mj-ea"/>
              </a:rPr>
              <a:t>ダニエル・カールトン・ガジュセック</a:t>
            </a:r>
            <a:br>
              <a:rPr lang="en-US" altLang="ja-JP" sz="2800" b="1" dirty="0">
                <a:solidFill>
                  <a:srgbClr val="0000FF"/>
                </a:solidFill>
                <a:latin typeface="+mj-ea"/>
              </a:rPr>
            </a:br>
            <a:r>
              <a:rPr lang="en-US" altLang="en-US" sz="2800" b="1" dirty="0">
                <a:solidFill>
                  <a:srgbClr val="0000FF"/>
                </a:solidFill>
                <a:latin typeface="+mj-ea"/>
              </a:rPr>
              <a:t>Daniel Carleton Gajdusek (1923-2008)</a:t>
            </a:r>
          </a:p>
        </p:txBody>
      </p:sp>
      <p:sp>
        <p:nvSpPr>
          <p:cNvPr id="54275" name="Content Placeholder 2"/>
          <p:cNvSpPr>
            <a:spLocks noGrp="1"/>
          </p:cNvSpPr>
          <p:nvPr>
            <p:ph idx="1"/>
          </p:nvPr>
        </p:nvSpPr>
        <p:spPr>
          <a:xfrm>
            <a:off x="381000" y="838200"/>
            <a:ext cx="5029200" cy="4525963"/>
          </a:xfrm>
        </p:spPr>
        <p:txBody>
          <a:bodyPr/>
          <a:lstStyle/>
          <a:p>
            <a:pPr eaLnBrk="1" hangingPunct="1">
              <a:buClr>
                <a:srgbClr val="FF0000"/>
              </a:buClr>
              <a:buFont typeface="Wingdings" panose="05000000000000000000" pitchFamily="2" charset="2"/>
              <a:buChar char="l"/>
            </a:pPr>
            <a:r>
              <a:rPr lang="ja-JP" altLang="en-US" sz="2400" b="1" dirty="0"/>
              <a:t>ノーベル医学生理学賞　</a:t>
            </a:r>
            <a:r>
              <a:rPr lang="en-US" altLang="en-US" sz="2400" b="1" dirty="0"/>
              <a:t>1976</a:t>
            </a:r>
            <a:r>
              <a:rPr lang="ja-JP" altLang="en-US" sz="2400" b="1" dirty="0"/>
              <a:t>年</a:t>
            </a:r>
            <a:endParaRPr lang="en-US" altLang="ja-JP" sz="2400" b="1" dirty="0"/>
          </a:p>
          <a:p>
            <a:pPr eaLnBrk="1" hangingPunct="1">
              <a:buClr>
                <a:srgbClr val="FF0000"/>
              </a:buClr>
              <a:buFont typeface="Wingdings" panose="05000000000000000000" pitchFamily="2" charset="2"/>
              <a:buChar char="l"/>
            </a:pPr>
            <a:r>
              <a:rPr lang="ja-JP" altLang="en-US" sz="2400" b="1" dirty="0"/>
              <a:t>「感染症の起源と伝搬の新たなメカニズムの発見」</a:t>
            </a:r>
            <a:endParaRPr lang="en-US" altLang="ja-JP" sz="2400" b="1" dirty="0"/>
          </a:p>
          <a:p>
            <a:pPr eaLnBrk="1" hangingPunct="1">
              <a:buClr>
                <a:srgbClr val="FF0000"/>
              </a:buClr>
              <a:buFont typeface="Wingdings" panose="05000000000000000000" pitchFamily="2" charset="2"/>
              <a:buChar char="l"/>
            </a:pPr>
            <a:r>
              <a:rPr lang="en-US" altLang="en-US" sz="2400" b="1" dirty="0"/>
              <a:t>1996</a:t>
            </a:r>
            <a:r>
              <a:rPr lang="ja-JP" altLang="en-US" sz="2400" b="1" dirty="0"/>
              <a:t>年　小児の性的虐待で訴追　</a:t>
            </a:r>
            <a:r>
              <a:rPr lang="en-US" altLang="ja-JP" sz="2400" b="1" dirty="0"/>
              <a:t>BBC</a:t>
            </a:r>
            <a:r>
              <a:rPr lang="ja-JP" altLang="en-US" sz="2400" b="1" dirty="0"/>
              <a:t>ドキュメンタリー　</a:t>
            </a:r>
            <a:r>
              <a:rPr lang="en-US" altLang="en-US" sz="2400" b="1" i="1" dirty="0"/>
              <a:t>The Genius and the Boys</a:t>
            </a:r>
            <a:r>
              <a:rPr lang="ja-JP" altLang="en-US" sz="2400" b="1" i="1" dirty="0"/>
              <a:t>「天才と少年」</a:t>
            </a:r>
            <a:endParaRPr lang="en-US" altLang="en-US" sz="2400" b="1" i="1" dirty="0"/>
          </a:p>
        </p:txBody>
      </p:sp>
      <p:pic>
        <p:nvPicPr>
          <p:cNvPr id="5427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838200"/>
            <a:ext cx="22860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5"/>
          <p:cNvSpPr>
            <a:spLocks noChangeArrowheads="1"/>
          </p:cNvSpPr>
          <p:nvPr/>
        </p:nvSpPr>
        <p:spPr bwMode="auto">
          <a:xfrm>
            <a:off x="2057400" y="6461579"/>
            <a:ext cx="822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000" dirty="0">
              <a:latin typeface="Arial" panose="020B0604020202020204" pitchFamily="34" charset="0"/>
            </a:endParaRPr>
          </a:p>
          <a:p>
            <a:pPr eaLnBrk="1" hangingPunct="1">
              <a:spcBef>
                <a:spcPct val="0"/>
              </a:spcBef>
              <a:buFontTx/>
              <a:buNone/>
            </a:pPr>
            <a:r>
              <a:rPr lang="en-US" altLang="en-US" sz="1000" dirty="0">
                <a:latin typeface="Arial" panose="020B0604020202020204" pitchFamily="34" charset="0"/>
              </a:rPr>
              <a:t>trailer</a:t>
            </a:r>
          </a:p>
        </p:txBody>
      </p:sp>
      <p:pic>
        <p:nvPicPr>
          <p:cNvPr id="7" name="Gajdusek  Geniet och pojkarna - Dokumentärfilm   SVT Play.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114800" y="4029075"/>
            <a:ext cx="50292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extBox 8"/>
          <p:cNvSpPr txBox="1">
            <a:spLocks noChangeArrowheads="1"/>
          </p:cNvSpPr>
          <p:nvPr/>
        </p:nvSpPr>
        <p:spPr bwMode="auto">
          <a:xfrm>
            <a:off x="1143000" y="5427852"/>
            <a:ext cx="2971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Arial" panose="020B0604020202020204" pitchFamily="34" charset="0"/>
              </a:rPr>
              <a:t>Entire BBC TV program, 78 min</a:t>
            </a:r>
          </a:p>
        </p:txBody>
      </p:sp>
      <p:sp>
        <p:nvSpPr>
          <p:cNvPr id="54280" name="Rectangle 1"/>
          <p:cNvSpPr>
            <a:spLocks noChangeArrowheads="1"/>
          </p:cNvSpPr>
          <p:nvPr/>
        </p:nvSpPr>
        <p:spPr bwMode="auto">
          <a:xfrm>
            <a:off x="83457" y="5158441"/>
            <a:ext cx="457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dirty="0">
                <a:latin typeface="Arial" panose="020B0604020202020204" pitchFamily="34" charset="0"/>
                <a:hlinkClick r:id="rId6"/>
              </a:rPr>
              <a:t>https://www.youtube.com/watch?v=4OxppDxzSww</a:t>
            </a:r>
            <a:endParaRPr lang="en-US" altLang="en-US" sz="1200" dirty="0">
              <a:latin typeface="Arial" panose="020B0604020202020204" pitchFamily="34" charset="0"/>
            </a:endParaRPr>
          </a:p>
          <a:p>
            <a:pPr>
              <a:spcBef>
                <a:spcPct val="0"/>
              </a:spcBef>
              <a:buFontTx/>
              <a:buNone/>
            </a:pPr>
            <a:endParaRPr lang="en-US" altLang="en-US" sz="1200" dirty="0">
              <a:latin typeface="Arial" panose="020B0604020202020204" pitchFamily="34" charset="0"/>
            </a:endParaRPr>
          </a:p>
        </p:txBody>
      </p:sp>
      <p:sp>
        <p:nvSpPr>
          <p:cNvPr id="54281" name="Rectangle 2"/>
          <p:cNvSpPr>
            <a:spLocks noChangeArrowheads="1"/>
          </p:cNvSpPr>
          <p:nvPr/>
        </p:nvSpPr>
        <p:spPr bwMode="auto">
          <a:xfrm>
            <a:off x="83231" y="6326868"/>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dirty="0">
                <a:latin typeface="Arial" panose="020B0604020202020204" pitchFamily="34" charset="0"/>
                <a:hlinkClick r:id="rId7"/>
              </a:rPr>
              <a:t>https://www.youtube.com/watch?v=1WF2l-d-jLM</a:t>
            </a:r>
            <a:endParaRPr lang="en-US" altLang="en-US" sz="1400" dirty="0">
              <a:latin typeface="Arial" panose="020B0604020202020204" pitchFamily="34" charset="0"/>
            </a:endParaRPr>
          </a:p>
          <a:p>
            <a:pPr>
              <a:spcBef>
                <a:spcPct val="0"/>
              </a:spcBef>
              <a:buFontTx/>
              <a:buNone/>
            </a:pPr>
            <a:endParaRPr lang="en-US" altLang="en-US" sz="1400" dirty="0">
              <a:latin typeface="Arial" panose="020B0604020202020204" pitchFamily="34" charset="0"/>
            </a:endParaRPr>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20</a:t>
            </a:fld>
            <a:endParaRPr lang="en-US" altLang="en-US" dirty="0"/>
          </a:p>
        </p:txBody>
      </p:sp>
      <p:pic>
        <p:nvPicPr>
          <p:cNvPr id="3" name="図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638" y="3193583"/>
            <a:ext cx="2062162" cy="206216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9441"/>
            <a:ext cx="7315200" cy="65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457200" y="5867400"/>
            <a:ext cx="2133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6553200"/>
            <a:ext cx="2362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5301" name="Picture 2" descr="Medical Microbiology 7th Edition, Patrick R. Murray"/>
          <p:cNvPicPr>
            <a:picLocks noChangeAspect="1" noChangeArrowheads="1"/>
          </p:cNvPicPr>
          <p:nvPr/>
        </p:nvPicPr>
        <p:blipFill>
          <a:blip r:embed="rId3">
            <a:extLst>
              <a:ext uri="{28A0092B-C50C-407E-A947-70E740481C1C}">
                <a14:useLocalDpi xmlns:a14="http://schemas.microsoft.com/office/drawing/2010/main" val="0"/>
              </a:ext>
            </a:extLst>
          </a:blip>
          <a:srcRect l="13333" t="13333" r="20000"/>
          <a:stretch>
            <a:fillRect/>
          </a:stretch>
        </p:blipFill>
        <p:spPr bwMode="auto">
          <a:xfrm>
            <a:off x="7605712" y="4731026"/>
            <a:ext cx="1524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21</a:t>
            </a:fld>
            <a:endParaRPr lang="en-US" altLang="en-US" dirty="0"/>
          </a:p>
        </p:txBody>
      </p:sp>
      <p:sp>
        <p:nvSpPr>
          <p:cNvPr id="3" name="テキスト ボックス 2"/>
          <p:cNvSpPr txBox="1"/>
          <p:nvPr/>
        </p:nvSpPr>
        <p:spPr>
          <a:xfrm>
            <a:off x="2590800" y="5460573"/>
            <a:ext cx="1415772" cy="461665"/>
          </a:xfrm>
          <a:prstGeom prst="rect">
            <a:avLst/>
          </a:prstGeom>
          <a:noFill/>
        </p:spPr>
        <p:txBody>
          <a:bodyPr wrap="none" rtlCol="0">
            <a:spAutoFit/>
          </a:bodyPr>
          <a:lstStyle/>
          <a:p>
            <a:r>
              <a:rPr kumimoji="1" lang="ja-JP" altLang="en-US" sz="2400" dirty="0">
                <a:solidFill>
                  <a:srgbClr val="FF0000"/>
                </a:solidFill>
              </a:rPr>
              <a:t>免</a:t>
            </a:r>
            <a:r>
              <a:rPr kumimoji="1" lang="ja-JP" altLang="en-US" sz="2400" dirty="0">
                <a:solidFill>
                  <a:srgbClr val="FF0000"/>
                </a:solidFill>
                <a:highlight>
                  <a:srgbClr val="FFFF00"/>
                </a:highlight>
              </a:rPr>
              <a:t>疫</a:t>
            </a:r>
            <a:r>
              <a:rPr kumimoji="1" lang="ja-JP" altLang="en-US" sz="2400" dirty="0">
                <a:solidFill>
                  <a:srgbClr val="FF0000"/>
                </a:solidFill>
              </a:rPr>
              <a:t>応答</a:t>
            </a:r>
          </a:p>
        </p:txBody>
      </p:sp>
      <p:sp>
        <p:nvSpPr>
          <p:cNvPr id="8" name="テキスト ボックス 7"/>
          <p:cNvSpPr txBox="1"/>
          <p:nvPr/>
        </p:nvSpPr>
        <p:spPr>
          <a:xfrm>
            <a:off x="2866370" y="6155569"/>
            <a:ext cx="1415772" cy="461665"/>
          </a:xfrm>
          <a:prstGeom prst="rect">
            <a:avLst/>
          </a:prstGeom>
          <a:noFill/>
        </p:spPr>
        <p:txBody>
          <a:bodyPr wrap="none" rtlCol="0">
            <a:spAutoFit/>
          </a:bodyPr>
          <a:lstStyle/>
          <a:p>
            <a:r>
              <a:rPr kumimoji="1" lang="ja-JP" altLang="en-US" sz="2400" dirty="0">
                <a:solidFill>
                  <a:srgbClr val="FF0000"/>
                </a:solidFill>
              </a:rPr>
              <a:t>炎症反応</a:t>
            </a:r>
          </a:p>
        </p:txBody>
      </p:sp>
      <p:sp>
        <p:nvSpPr>
          <p:cNvPr id="9" name="テキスト ボックス 8"/>
          <p:cNvSpPr txBox="1"/>
          <p:nvPr/>
        </p:nvSpPr>
        <p:spPr>
          <a:xfrm>
            <a:off x="4482" y="-27467"/>
            <a:ext cx="9129712" cy="523220"/>
          </a:xfrm>
          <a:prstGeom prst="rect">
            <a:avLst/>
          </a:prstGeom>
          <a:solidFill>
            <a:schemeClr val="bg1"/>
          </a:solidFill>
        </p:spPr>
        <p:txBody>
          <a:bodyPr wrap="square" rtlCol="0">
            <a:spAutoFit/>
          </a:bodyPr>
          <a:lstStyle/>
          <a:p>
            <a:pPr algn="ctr"/>
            <a:r>
              <a:rPr kumimoji="1" lang="ja-JP" altLang="en-US" sz="2800" b="1" dirty="0">
                <a:solidFill>
                  <a:srgbClr val="0000FF"/>
                </a:solidFill>
              </a:rPr>
              <a:t>ウイルスとプリオンの比較</a:t>
            </a:r>
          </a:p>
        </p:txBody>
      </p:sp>
      <p:sp>
        <p:nvSpPr>
          <p:cNvPr id="10" name="テキスト ボックス 9"/>
          <p:cNvSpPr txBox="1"/>
          <p:nvPr/>
        </p:nvSpPr>
        <p:spPr>
          <a:xfrm>
            <a:off x="371061" y="521643"/>
            <a:ext cx="7234651" cy="461665"/>
          </a:xfrm>
          <a:prstGeom prst="rect">
            <a:avLst/>
          </a:prstGeom>
          <a:solidFill>
            <a:srgbClr val="0070C0"/>
          </a:solidFill>
        </p:spPr>
        <p:txBody>
          <a:bodyPr wrap="square" rtlCol="0">
            <a:spAutoFit/>
          </a:bodyPr>
          <a:lstStyle/>
          <a:p>
            <a:pPr algn="r"/>
            <a:r>
              <a:rPr kumimoji="1" lang="ja-JP" altLang="en-US" sz="2400" dirty="0">
                <a:solidFill>
                  <a:schemeClr val="bg1"/>
                </a:solidFill>
              </a:rPr>
              <a:t>ウイルス　　　　　　プリオン</a:t>
            </a:r>
          </a:p>
        </p:txBody>
      </p:sp>
      <p:sp>
        <p:nvSpPr>
          <p:cNvPr id="4" name="正方形/長方形 3"/>
          <p:cNvSpPr/>
          <p:nvPr/>
        </p:nvSpPr>
        <p:spPr>
          <a:xfrm>
            <a:off x="7112675" y="923845"/>
            <a:ext cx="2031325" cy="461665"/>
          </a:xfrm>
          <a:prstGeom prst="rect">
            <a:avLst/>
          </a:prstGeom>
        </p:spPr>
        <p:txBody>
          <a:bodyPr wrap="none">
            <a:spAutoFit/>
          </a:bodyPr>
          <a:lstStyle/>
          <a:p>
            <a:r>
              <a:rPr kumimoji="1" lang="ja-JP" altLang="en-US" sz="2400" dirty="0">
                <a:solidFill>
                  <a:srgbClr val="FF0000"/>
                </a:solidFill>
              </a:rPr>
              <a:t>濾過性病原体</a:t>
            </a:r>
            <a:endParaRPr lang="ja-JP" altLang="en-US" sz="2400" dirty="0"/>
          </a:p>
        </p:txBody>
      </p:sp>
      <p:sp>
        <p:nvSpPr>
          <p:cNvPr id="12" name="正方形/長方形 11"/>
          <p:cNvSpPr/>
          <p:nvPr/>
        </p:nvSpPr>
        <p:spPr>
          <a:xfrm>
            <a:off x="7127416" y="3984448"/>
            <a:ext cx="1723549" cy="461665"/>
          </a:xfrm>
          <a:prstGeom prst="rect">
            <a:avLst/>
          </a:prstGeom>
        </p:spPr>
        <p:txBody>
          <a:bodyPr wrap="none">
            <a:spAutoFit/>
          </a:bodyPr>
          <a:lstStyle/>
          <a:p>
            <a:r>
              <a:rPr kumimoji="1" lang="ja-JP" altLang="en-US" sz="2400" dirty="0">
                <a:solidFill>
                  <a:srgbClr val="FF0000"/>
                </a:solidFill>
              </a:rPr>
              <a:t>紫外線照射</a:t>
            </a:r>
            <a:endParaRPr lang="ja-JP" altLang="en-US" sz="2400" dirty="0"/>
          </a:p>
        </p:txBody>
      </p:sp>
      <p:sp>
        <p:nvSpPr>
          <p:cNvPr id="13" name="正方形/長方形 12"/>
          <p:cNvSpPr/>
          <p:nvPr/>
        </p:nvSpPr>
        <p:spPr>
          <a:xfrm>
            <a:off x="3085981" y="1243107"/>
            <a:ext cx="800219" cy="461665"/>
          </a:xfrm>
          <a:prstGeom prst="rect">
            <a:avLst/>
          </a:prstGeom>
        </p:spPr>
        <p:txBody>
          <a:bodyPr wrap="none">
            <a:spAutoFit/>
          </a:bodyPr>
          <a:lstStyle/>
          <a:p>
            <a:r>
              <a:rPr kumimoji="1" lang="ja-JP" altLang="en-US" sz="2400" dirty="0">
                <a:solidFill>
                  <a:srgbClr val="FF0000"/>
                </a:solidFill>
              </a:rPr>
              <a:t>核酸</a:t>
            </a:r>
            <a:endParaRPr lang="ja-JP" altLang="en-US" sz="2400" dirty="0"/>
          </a:p>
        </p:txBody>
      </p:sp>
      <p:sp>
        <p:nvSpPr>
          <p:cNvPr id="14" name="正方形/長方形 13"/>
          <p:cNvSpPr/>
          <p:nvPr/>
        </p:nvSpPr>
        <p:spPr>
          <a:xfrm>
            <a:off x="2294788" y="2854358"/>
            <a:ext cx="2462534" cy="461665"/>
          </a:xfrm>
          <a:prstGeom prst="rect">
            <a:avLst/>
          </a:prstGeom>
        </p:spPr>
        <p:txBody>
          <a:bodyPr wrap="none">
            <a:spAutoFit/>
          </a:bodyPr>
          <a:lstStyle/>
          <a:p>
            <a:r>
              <a:rPr kumimoji="1" lang="ja-JP" altLang="en-US" sz="2400" dirty="0">
                <a:solidFill>
                  <a:srgbClr val="FF0000"/>
                </a:solidFill>
              </a:rPr>
              <a:t>ホルムアルデヒド</a:t>
            </a:r>
            <a:endParaRPr lang="ja-JP" altLang="en-US" sz="2400" dirty="0"/>
          </a:p>
        </p:txBody>
      </p:sp>
      <p:sp>
        <p:nvSpPr>
          <p:cNvPr id="15" name="正方形/長方形 14"/>
          <p:cNvSpPr/>
          <p:nvPr/>
        </p:nvSpPr>
        <p:spPr>
          <a:xfrm>
            <a:off x="2188930" y="3628063"/>
            <a:ext cx="800219" cy="461665"/>
          </a:xfrm>
          <a:prstGeom prst="rect">
            <a:avLst/>
          </a:prstGeom>
        </p:spPr>
        <p:txBody>
          <a:bodyPr wrap="none">
            <a:spAutoFit/>
          </a:bodyPr>
          <a:lstStyle/>
          <a:p>
            <a:r>
              <a:rPr kumimoji="1" lang="ja-JP" altLang="en-US" sz="2400" dirty="0">
                <a:solidFill>
                  <a:srgbClr val="FF0000"/>
                </a:solidFill>
              </a:rPr>
              <a:t>加熱</a:t>
            </a:r>
            <a:endParaRPr lang="ja-JP" altLang="en-US"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59AD4D59-50AE-43DB-A16B-75679D6267D7}" type="slidenum">
              <a:rPr lang="en-US" altLang="en-US" smtClean="0"/>
              <a:pPr>
                <a:defRPr/>
              </a:pPr>
              <a:t>22</a:t>
            </a:fld>
            <a:endParaRPr lang="en-US" altLang="en-US" dirty="0"/>
          </a:p>
        </p:txBody>
      </p:sp>
      <p:pic>
        <p:nvPicPr>
          <p:cNvPr id="5" name="図 4"/>
          <p:cNvPicPr>
            <a:picLocks noChangeAspect="1"/>
          </p:cNvPicPr>
          <p:nvPr/>
        </p:nvPicPr>
        <p:blipFill>
          <a:blip r:embed="rId2"/>
          <a:stretch>
            <a:fillRect/>
          </a:stretch>
        </p:blipFill>
        <p:spPr>
          <a:xfrm>
            <a:off x="21771" y="0"/>
            <a:ext cx="8915400" cy="8927656"/>
          </a:xfrm>
          <a:prstGeom prst="rect">
            <a:avLst/>
          </a:prstGeom>
        </p:spPr>
      </p:pic>
    </p:spTree>
    <p:extLst>
      <p:ext uri="{BB962C8B-B14F-4D97-AF65-F5344CB8AC3E}">
        <p14:creationId xmlns:p14="http://schemas.microsoft.com/office/powerpoint/2010/main" val="604406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57200" y="-233245"/>
            <a:ext cx="8229600" cy="1143000"/>
          </a:xfrm>
        </p:spPr>
        <p:txBody>
          <a:bodyPr/>
          <a:lstStyle/>
          <a:p>
            <a:pPr eaLnBrk="1" hangingPunct="1"/>
            <a:r>
              <a:rPr lang="ja-JP" altLang="en-US" sz="2800" b="1" dirty="0">
                <a:solidFill>
                  <a:srgbClr val="0000FF"/>
                </a:solidFill>
              </a:rPr>
              <a:t>プリオンの不活化法</a:t>
            </a:r>
            <a:endParaRPr lang="en-US" altLang="en-US" sz="2800" b="1" dirty="0">
              <a:solidFill>
                <a:srgbClr val="0000FF"/>
              </a:solidFill>
            </a:endParaRPr>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23</a:t>
            </a:fld>
            <a:endParaRPr lang="en-US" altLang="en-US" dirty="0"/>
          </a:p>
        </p:txBody>
      </p:sp>
      <p:pic>
        <p:nvPicPr>
          <p:cNvPr id="4" name="図 3"/>
          <p:cNvPicPr>
            <a:picLocks noChangeAspect="1"/>
          </p:cNvPicPr>
          <p:nvPr/>
        </p:nvPicPr>
        <p:blipFill>
          <a:blip r:embed="rId2"/>
          <a:stretch>
            <a:fillRect/>
          </a:stretch>
        </p:blipFill>
        <p:spPr>
          <a:xfrm>
            <a:off x="60105" y="1066800"/>
            <a:ext cx="9083895" cy="5352579"/>
          </a:xfrm>
          <a:prstGeom prst="rect">
            <a:avLst/>
          </a:prstGeom>
        </p:spPr>
      </p:pic>
      <p:cxnSp>
        <p:nvCxnSpPr>
          <p:cNvPr id="6" name="直線コネクタ 5"/>
          <p:cNvCxnSpPr/>
          <p:nvPr/>
        </p:nvCxnSpPr>
        <p:spPr>
          <a:xfrm>
            <a:off x="4114800" y="6019800"/>
            <a:ext cx="3505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5867400" y="6388336"/>
            <a:ext cx="3159839" cy="461665"/>
          </a:xfrm>
          <a:prstGeom prst="rect">
            <a:avLst/>
          </a:prstGeom>
          <a:noFill/>
        </p:spPr>
        <p:txBody>
          <a:bodyPr wrap="none" rtlCol="0">
            <a:spAutoFit/>
          </a:bodyPr>
          <a:lstStyle/>
          <a:p>
            <a:r>
              <a:rPr kumimoji="1" lang="ja-JP" altLang="en-US" sz="2400" dirty="0">
                <a:solidFill>
                  <a:srgbClr val="FF0000"/>
                </a:solidFill>
              </a:rPr>
              <a:t>ウイルス核酸は不活化</a:t>
            </a:r>
          </a:p>
        </p:txBody>
      </p:sp>
      <p:cxnSp>
        <p:nvCxnSpPr>
          <p:cNvPr id="10" name="直線矢印コネクタ 9"/>
          <p:cNvCxnSpPr/>
          <p:nvPr/>
        </p:nvCxnSpPr>
        <p:spPr>
          <a:xfrm>
            <a:off x="6705600" y="6019800"/>
            <a:ext cx="914400" cy="3685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4768CD79-3DD3-4966-A2D4-FAEB8A9CA4C0}"/>
              </a:ext>
            </a:extLst>
          </p:cNvPr>
          <p:cNvPicPr>
            <a:picLocks noChangeAspect="1"/>
          </p:cNvPicPr>
          <p:nvPr/>
        </p:nvPicPr>
        <p:blipFill>
          <a:blip r:embed="rId3"/>
          <a:stretch>
            <a:fillRect/>
          </a:stretch>
        </p:blipFill>
        <p:spPr>
          <a:xfrm>
            <a:off x="118771" y="629319"/>
            <a:ext cx="8965124" cy="4710798"/>
          </a:xfrm>
          <a:prstGeom prst="rect">
            <a:avLst/>
          </a:prstGeom>
        </p:spPr>
      </p:pic>
      <p:sp>
        <p:nvSpPr>
          <p:cNvPr id="9" name="正方形/長方形 8">
            <a:extLst>
              <a:ext uri="{FF2B5EF4-FFF2-40B4-BE49-F238E27FC236}">
                <a16:creationId xmlns:a16="http://schemas.microsoft.com/office/drawing/2014/main" id="{896FBCE0-0016-4C21-A1C9-DCD9B8AFB4DF}"/>
              </a:ext>
            </a:extLst>
          </p:cNvPr>
          <p:cNvSpPr/>
          <p:nvPr/>
        </p:nvSpPr>
        <p:spPr>
          <a:xfrm>
            <a:off x="685800" y="6419379"/>
            <a:ext cx="3886200" cy="461665"/>
          </a:xfrm>
          <a:prstGeom prst="rect">
            <a:avLst/>
          </a:prstGeom>
        </p:spPr>
        <p:txBody>
          <a:bodyPr wrap="square">
            <a:spAutoFit/>
          </a:bodyPr>
          <a:lstStyle/>
          <a:p>
            <a:r>
              <a:rPr lang="ja-JP" altLang="en-US" sz="2400" b="1" dirty="0"/>
              <a:t>シンプル微生物学 </a:t>
            </a:r>
            <a:r>
              <a:rPr lang="ja-JP" altLang="en-US" sz="2400" b="1" dirty="0" err="1"/>
              <a:t>ｐ</a:t>
            </a:r>
            <a:r>
              <a:rPr lang="en-US" altLang="ja-JP" sz="2400" b="1" dirty="0"/>
              <a:t>. 352</a:t>
            </a:r>
            <a:endParaRPr lang="ja-JP" altLang="en-US" sz="2400" dirty="0"/>
          </a:p>
        </p:txBody>
      </p:sp>
    </p:spTree>
    <p:extLst>
      <p:ext uri="{BB962C8B-B14F-4D97-AF65-F5344CB8AC3E}">
        <p14:creationId xmlns:p14="http://schemas.microsoft.com/office/powerpoint/2010/main" val="2029317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1" y="797634"/>
            <a:ext cx="9144000" cy="5724445"/>
            <a:chOff x="962787" y="808139"/>
            <a:chExt cx="6720340" cy="5460668"/>
          </a:xfrm>
          <a:solidFill>
            <a:schemeClr val="tx1"/>
          </a:solidFill>
        </p:grpSpPr>
        <p:graphicFrame>
          <p:nvGraphicFramePr>
            <p:cNvPr id="4" name="Group 153"/>
            <p:cNvGraphicFramePr>
              <a:graphicFrameLocks/>
            </p:cNvGraphicFramePr>
            <p:nvPr>
              <p:extLst>
                <p:ext uri="{D42A27DB-BD31-4B8C-83A1-F6EECF244321}">
                  <p14:modId xmlns:p14="http://schemas.microsoft.com/office/powerpoint/2010/main" val="1754032586"/>
                </p:ext>
              </p:extLst>
            </p:nvPr>
          </p:nvGraphicFramePr>
          <p:xfrm>
            <a:off x="1186798" y="1400175"/>
            <a:ext cx="6048305" cy="4868632"/>
          </p:xfrm>
          <a:graphic>
            <a:graphicData uri="http://schemas.openxmlformats.org/drawingml/2006/table">
              <a:tbl>
                <a:tblPr/>
                <a:tblGrid>
                  <a:gridCol w="4553338">
                    <a:extLst>
                      <a:ext uri="{9D8B030D-6E8A-4147-A177-3AD203B41FA5}">
                        <a16:colId xmlns:a16="http://schemas.microsoft.com/office/drawing/2014/main" val="20000"/>
                      </a:ext>
                    </a:extLst>
                  </a:gridCol>
                  <a:gridCol w="2045271">
                    <a:extLst>
                      <a:ext uri="{9D8B030D-6E8A-4147-A177-3AD203B41FA5}">
                        <a16:colId xmlns:a16="http://schemas.microsoft.com/office/drawing/2014/main" val="20001"/>
                      </a:ext>
                    </a:extLst>
                  </a:gridCol>
                  <a:gridCol w="1630990">
                    <a:extLst>
                      <a:ext uri="{9D8B030D-6E8A-4147-A177-3AD203B41FA5}">
                        <a16:colId xmlns:a16="http://schemas.microsoft.com/office/drawing/2014/main" val="20002"/>
                      </a:ext>
                    </a:extLst>
                  </a:gridCol>
                </a:tblGrid>
                <a:tr h="4111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4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cs typeface="Arial" pitchFamily="34" charset="0"/>
                          </a:rPr>
                          <a:t>処理方法</a:t>
                        </a:r>
                      </a:p>
                    </a:txBody>
                    <a:tcPr marL="84408" marR="84408" marT="45723" marB="45723" anchor="ctr" horzOverflow="overflow">
                      <a:lnL cap="flat">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400" b="1" i="0" u="none" strike="noStrike" cap="none" normalizeH="0" baseline="0">
                            <a:ln>
                              <a:noFill/>
                            </a:ln>
                            <a:solidFill>
                              <a:srgbClr val="000000"/>
                            </a:solidFill>
                            <a:effectLst/>
                            <a:latin typeface="Arial Rounded MT Bold" panose="020F0704030504030204" pitchFamily="34" charset="0"/>
                            <a:ea typeface="HG丸ｺﾞｼｯｸM-PRO" pitchFamily="50" charset="-128"/>
                            <a:cs typeface="Arial" pitchFamily="34" charset="0"/>
                          </a:rPr>
                          <a:t>温度</a:t>
                        </a:r>
                      </a:p>
                    </a:txBody>
                    <a:tcPr marL="84408" marR="84408" marT="45723" marB="45723" anchor="ct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400" b="1" i="0" u="none" strike="noStrike" cap="none" normalizeH="0" baseline="0">
                            <a:ln>
                              <a:noFill/>
                            </a:ln>
                            <a:solidFill>
                              <a:srgbClr val="000000"/>
                            </a:solidFill>
                            <a:effectLst/>
                            <a:latin typeface="Arial Rounded MT Bold" panose="020F0704030504030204" pitchFamily="34" charset="0"/>
                            <a:ea typeface="HG丸ｺﾞｼｯｸM-PRO" pitchFamily="50" charset="-128"/>
                            <a:cs typeface="Arial" pitchFamily="34" charset="0"/>
                          </a:rPr>
                          <a:t>時間</a:t>
                        </a:r>
                      </a:p>
                    </a:txBody>
                    <a:tcPr marL="84408" marR="84408" marT="45723" marB="45723" anchor="ctr"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00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400" b="1"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cs typeface="Arial" pitchFamily="34" charset="0"/>
                          </a:rPr>
                          <a:t>焼却</a:t>
                        </a:r>
                      </a:p>
                    </a:txBody>
                    <a:tcPr marL="84408" marR="84408" marT="45723" marB="45723" anchor="ct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1" i="0" u="none" strike="noStrike" cap="none" normalizeH="0" baseline="0">
                          <a:ln>
                            <a:noFill/>
                          </a:ln>
                          <a:solidFill>
                            <a:srgbClr val="000000"/>
                          </a:solidFill>
                          <a:effectLst/>
                          <a:latin typeface="Arial Rounded MT Bold" panose="020F0704030504030204" pitchFamily="34" charset="0"/>
                          <a:ea typeface="HG丸ｺﾞｼｯｸM-PRO" pitchFamily="50" charset="-128"/>
                          <a:cs typeface="Arial" pitchFamily="34" charset="0"/>
                        </a:endParaRPr>
                      </a:p>
                    </a:txBody>
                    <a:tcPr marL="84408" marR="84408" marT="45723" marB="45723"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400" b="1" i="0" u="none" strike="noStrike" cap="none" normalizeH="0" baseline="0">
                          <a:ln>
                            <a:noFill/>
                          </a:ln>
                          <a:solidFill>
                            <a:srgbClr val="000000"/>
                          </a:solidFill>
                          <a:effectLst/>
                          <a:latin typeface="Arial Rounded MT Bold" panose="020F0704030504030204" pitchFamily="34" charset="0"/>
                          <a:ea typeface="HG丸ｺﾞｼｯｸM-PRO" pitchFamily="50" charset="-128"/>
                          <a:cs typeface="Arial" pitchFamily="34" charset="0"/>
                        </a:endParaRPr>
                      </a:p>
                    </a:txBody>
                    <a:tcPr marL="84408" marR="84408" marT="45723" marB="45723" anchor="ct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181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400" b="1" i="0" u="none" strike="noStrike" cap="none" normalizeH="0" baseline="0" dirty="0">
                            <a:ln>
                              <a:noFill/>
                            </a:ln>
                            <a:solidFill>
                              <a:srgbClr val="FF0000"/>
                            </a:solidFill>
                            <a:effectLst/>
                            <a:latin typeface="+mj-ea"/>
                            <a:ea typeface="+mj-ea"/>
                            <a:cs typeface="Arial" pitchFamily="34" charset="0"/>
                          </a:rPr>
                          <a:t>3% SDS</a:t>
                        </a:r>
                        <a:endParaRPr kumimoji="1" lang="ja-JP" altLang="en-US" sz="2400" b="1" i="0" u="none" strike="noStrike" cap="none" normalizeH="0" baseline="0" dirty="0">
                          <a:ln>
                            <a:noFill/>
                          </a:ln>
                          <a:solidFill>
                            <a:srgbClr val="FF0000"/>
                          </a:solidFill>
                          <a:effectLst/>
                          <a:latin typeface="+mj-ea"/>
                          <a:ea typeface="+mj-ea"/>
                          <a:cs typeface="Arial" pitchFamily="34" charset="0"/>
                        </a:endParaRPr>
                      </a:p>
                    </a:txBody>
                    <a:tcPr marL="84408" marR="84408" marT="45723" marB="45723"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400" b="1" i="0" u="none" strike="noStrike" cap="none" normalizeH="0" baseline="0">
                            <a:ln>
                              <a:noFill/>
                            </a:ln>
                            <a:solidFill>
                              <a:srgbClr val="FF0000"/>
                            </a:solidFill>
                            <a:effectLst/>
                            <a:latin typeface="+mj-ea"/>
                            <a:ea typeface="+mj-ea"/>
                            <a:cs typeface="Arial" pitchFamily="34" charset="0"/>
                          </a:rPr>
                          <a:t>100</a:t>
                        </a:r>
                        <a:r>
                          <a:rPr kumimoji="1" lang="en-US" altLang="ja-JP" sz="2400" b="1" i="0" u="none" strike="noStrike" cap="none" normalizeH="0" baseline="0">
                            <a:ln>
                              <a:noFill/>
                            </a:ln>
                            <a:solidFill>
                              <a:srgbClr val="FF0000"/>
                            </a:solidFill>
                            <a:effectLst/>
                            <a:latin typeface="+mj-ea"/>
                            <a:ea typeface="+mj-ea"/>
                            <a:cs typeface="Arial" pitchFamily="34" charset="0"/>
                            <a:sym typeface="Symbol" pitchFamily="18" charset="2"/>
                          </a:rPr>
                          <a:t></a:t>
                        </a:r>
                        <a:r>
                          <a:rPr kumimoji="1" lang="en-US" altLang="ja-JP" sz="2400" b="1" i="0" u="none" strike="noStrike" cap="none" normalizeH="0" baseline="0">
                            <a:ln>
                              <a:noFill/>
                            </a:ln>
                            <a:solidFill>
                              <a:srgbClr val="FF0000"/>
                            </a:solidFill>
                            <a:effectLst/>
                            <a:latin typeface="+mj-ea"/>
                            <a:ea typeface="+mj-ea"/>
                            <a:cs typeface="Arial" pitchFamily="34" charset="0"/>
                          </a:rPr>
                          <a:t>C</a:t>
                        </a:r>
                      </a:p>
                    </a:txBody>
                    <a:tcPr marL="84408" marR="84408" marT="45723" marB="45723"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400" b="1" i="0" u="none" strike="noStrike" cap="none" normalizeH="0" baseline="0" dirty="0">
                            <a:ln>
                              <a:noFill/>
                            </a:ln>
                            <a:solidFill>
                              <a:srgbClr val="FF0000"/>
                            </a:solidFill>
                            <a:effectLst/>
                            <a:latin typeface="+mj-ea"/>
                            <a:ea typeface="+mj-ea"/>
                            <a:cs typeface="Arial" pitchFamily="34" charset="0"/>
                          </a:rPr>
                          <a:t>10</a:t>
                        </a:r>
                        <a:r>
                          <a:rPr kumimoji="1" lang="ja-JP" altLang="en-US" sz="2400" b="1" i="0" u="none" strike="noStrike" cap="none" normalizeH="0" baseline="0" dirty="0">
                            <a:ln>
                              <a:noFill/>
                            </a:ln>
                            <a:solidFill>
                              <a:srgbClr val="FF0000"/>
                            </a:solidFill>
                            <a:effectLst/>
                            <a:latin typeface="+mj-ea"/>
                            <a:ea typeface="+mj-ea"/>
                            <a:cs typeface="Arial" pitchFamily="34" charset="0"/>
                          </a:rPr>
                          <a:t>分間</a:t>
                        </a:r>
                      </a:p>
                    </a:txBody>
                    <a:tcPr marL="84408" marR="84408" marT="45723" marB="45723"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4707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400" b="1" i="0" u="none" strike="noStrike" cap="none" normalizeH="0" baseline="0" dirty="0">
                            <a:ln>
                              <a:noFill/>
                            </a:ln>
                            <a:solidFill>
                              <a:srgbClr val="000000"/>
                            </a:solidFill>
                            <a:effectLst/>
                            <a:latin typeface="+mj-ea"/>
                            <a:ea typeface="+mj-ea"/>
                            <a:cs typeface="Arial" pitchFamily="34" charset="0"/>
                          </a:rPr>
                          <a:t>オートクレーブ</a:t>
                        </a:r>
                        <a:endParaRPr kumimoji="1" lang="en-US" altLang="ja-JP" sz="2400" b="1" i="0" u="none" strike="noStrike" cap="none" normalizeH="0" baseline="0" dirty="0">
                          <a:ln>
                            <a:noFill/>
                          </a:ln>
                          <a:solidFill>
                            <a:srgbClr val="000000"/>
                          </a:solidFill>
                          <a:effectLst/>
                          <a:latin typeface="+mj-ea"/>
                          <a:ea typeface="+mj-ea"/>
                          <a:cs typeface="Arial" pitchFamily="34" charset="0"/>
                        </a:endParaRPr>
                      </a:p>
                    </a:txBody>
                    <a:tcPr marL="84408" marR="84408" marT="45723" marB="45723"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400" b="1" i="0" u="none" strike="noStrike" cap="none" normalizeH="0" baseline="0">
                            <a:ln>
                              <a:noFill/>
                            </a:ln>
                            <a:solidFill>
                              <a:srgbClr val="000000"/>
                            </a:solidFill>
                            <a:effectLst/>
                            <a:latin typeface="+mj-ea"/>
                            <a:ea typeface="+mj-ea"/>
                            <a:cs typeface="Arial" pitchFamily="34" charset="0"/>
                          </a:rPr>
                          <a:t>134</a:t>
                        </a:r>
                        <a:r>
                          <a:rPr kumimoji="1" lang="en-US" altLang="ja-JP" sz="2400" b="1" i="0" u="none" strike="noStrike" cap="none" normalizeH="0" baseline="0">
                            <a:ln>
                              <a:noFill/>
                            </a:ln>
                            <a:solidFill>
                              <a:srgbClr val="000000"/>
                            </a:solidFill>
                            <a:effectLst/>
                            <a:latin typeface="+mj-ea"/>
                            <a:ea typeface="+mj-ea"/>
                            <a:cs typeface="Arial" pitchFamily="34" charset="0"/>
                            <a:sym typeface="Symbol" pitchFamily="18" charset="2"/>
                          </a:rPr>
                          <a:t></a:t>
                        </a:r>
                        <a:r>
                          <a:rPr kumimoji="1" lang="en-US" altLang="ja-JP" sz="2400" b="1" i="0" u="none" strike="noStrike" cap="none" normalizeH="0" baseline="0">
                            <a:ln>
                              <a:noFill/>
                            </a:ln>
                            <a:solidFill>
                              <a:srgbClr val="000000"/>
                            </a:solidFill>
                            <a:effectLst/>
                            <a:latin typeface="+mj-ea"/>
                            <a:ea typeface="+mj-ea"/>
                            <a:cs typeface="Arial" pitchFamily="34" charset="0"/>
                          </a:rPr>
                          <a:t>C</a:t>
                        </a:r>
                      </a:p>
                    </a:txBody>
                    <a:tcPr marL="84408" marR="84408" marT="45723" marB="45723"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400" b="1" i="0" u="none" strike="noStrike" cap="none" normalizeH="0" baseline="0">
                            <a:ln>
                              <a:noFill/>
                            </a:ln>
                            <a:solidFill>
                              <a:srgbClr val="000000"/>
                            </a:solidFill>
                            <a:effectLst/>
                            <a:latin typeface="+mj-ea"/>
                            <a:ea typeface="+mj-ea"/>
                            <a:cs typeface="Arial" pitchFamily="34" charset="0"/>
                          </a:rPr>
                          <a:t>20</a:t>
                        </a:r>
                        <a:r>
                          <a:rPr kumimoji="1" lang="ja-JP" altLang="en-US" sz="2400" b="1" i="0" u="none" strike="noStrike" cap="none" normalizeH="0" baseline="0">
                            <a:ln>
                              <a:noFill/>
                            </a:ln>
                            <a:solidFill>
                              <a:srgbClr val="000000"/>
                            </a:solidFill>
                            <a:effectLst/>
                            <a:latin typeface="+mj-ea"/>
                            <a:ea typeface="+mj-ea"/>
                            <a:cs typeface="Arial" pitchFamily="34" charset="0"/>
                          </a:rPr>
                          <a:t>分間</a:t>
                        </a:r>
                      </a:p>
                    </a:txBody>
                    <a:tcPr marL="84408" marR="84408" marT="45723" marB="45723"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4000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400" b="1" i="0" u="none" strike="noStrike" cap="none" normalizeH="0" baseline="0" dirty="0">
                            <a:ln>
                              <a:noFill/>
                            </a:ln>
                            <a:solidFill>
                              <a:srgbClr val="000000"/>
                            </a:solidFill>
                            <a:effectLst/>
                            <a:latin typeface="+mj-ea"/>
                            <a:ea typeface="+mj-ea"/>
                            <a:cs typeface="Arial" pitchFamily="34" charset="0"/>
                          </a:rPr>
                          <a:t>7 M</a:t>
                        </a:r>
                        <a:r>
                          <a:rPr kumimoji="1" lang="ja-JP" altLang="en-US" sz="2400" b="1" i="0" u="none" strike="noStrike" cap="none" normalizeH="0" baseline="0" dirty="0">
                            <a:ln>
                              <a:noFill/>
                            </a:ln>
                            <a:solidFill>
                              <a:srgbClr val="000000"/>
                            </a:solidFill>
                            <a:effectLst/>
                            <a:latin typeface="+mj-ea"/>
                            <a:ea typeface="+mj-ea"/>
                            <a:cs typeface="Arial" pitchFamily="34" charset="0"/>
                          </a:rPr>
                          <a:t>塩酸グアニジン</a:t>
                        </a:r>
                      </a:p>
                    </a:txBody>
                    <a:tcPr marL="84408" marR="84408" marT="45723" marB="45723"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400" b="1" i="0" u="none" strike="noStrike" cap="none" normalizeH="0" baseline="0">
                            <a:ln>
                              <a:noFill/>
                            </a:ln>
                            <a:solidFill>
                              <a:srgbClr val="000000"/>
                            </a:solidFill>
                            <a:effectLst/>
                            <a:latin typeface="+mj-ea"/>
                            <a:ea typeface="+mj-ea"/>
                            <a:cs typeface="Arial" pitchFamily="34" charset="0"/>
                          </a:rPr>
                          <a:t>室温</a:t>
                        </a:r>
                      </a:p>
                    </a:txBody>
                    <a:tcPr marL="84408" marR="84408" marT="45723" marB="45723"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400" b="1" i="0" u="none" strike="noStrike" cap="none" normalizeH="0" baseline="0">
                            <a:ln>
                              <a:noFill/>
                            </a:ln>
                            <a:solidFill>
                              <a:srgbClr val="000000"/>
                            </a:solidFill>
                            <a:effectLst/>
                            <a:latin typeface="+mj-ea"/>
                            <a:ea typeface="+mj-ea"/>
                            <a:cs typeface="Arial" pitchFamily="34" charset="0"/>
                          </a:rPr>
                          <a:t>2</a:t>
                        </a:r>
                        <a:r>
                          <a:rPr kumimoji="1" lang="ja-JP" altLang="en-US" sz="2400" b="1" i="0" u="none" strike="noStrike" cap="none" normalizeH="0" baseline="0">
                            <a:ln>
                              <a:noFill/>
                            </a:ln>
                            <a:solidFill>
                              <a:srgbClr val="000000"/>
                            </a:solidFill>
                            <a:effectLst/>
                            <a:latin typeface="+mj-ea"/>
                            <a:ea typeface="+mj-ea"/>
                            <a:cs typeface="Arial" pitchFamily="34" charset="0"/>
                          </a:rPr>
                          <a:t>時間</a:t>
                        </a:r>
                      </a:p>
                    </a:txBody>
                    <a:tcPr marL="84408" marR="84408" marT="45723" marB="45723"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4016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400" b="1" i="0" u="none" strike="noStrike" cap="none" normalizeH="0" baseline="0" dirty="0">
                            <a:ln>
                              <a:noFill/>
                            </a:ln>
                            <a:solidFill>
                              <a:srgbClr val="000000"/>
                            </a:solidFill>
                            <a:effectLst/>
                            <a:latin typeface="+mj-ea"/>
                            <a:ea typeface="+mj-ea"/>
                            <a:cs typeface="Arial" pitchFamily="34" charset="0"/>
                          </a:rPr>
                          <a:t>3 M</a:t>
                        </a:r>
                        <a:r>
                          <a:rPr kumimoji="1" lang="ja-JP" altLang="en-US" sz="2400" b="1" i="0" u="none" strike="noStrike" cap="none" normalizeH="0" baseline="0" dirty="0">
                            <a:ln>
                              <a:noFill/>
                            </a:ln>
                            <a:solidFill>
                              <a:srgbClr val="000000"/>
                            </a:solidFill>
                            <a:effectLst/>
                            <a:latin typeface="+mj-ea"/>
                            <a:ea typeface="+mj-ea"/>
                            <a:cs typeface="Arial" pitchFamily="34" charset="0"/>
                          </a:rPr>
                          <a:t>グアニジンチオシアネート</a:t>
                        </a:r>
                      </a:p>
                    </a:txBody>
                    <a:tcPr marL="84408" marR="84408" marT="45723" marB="45723"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400" b="1" i="0" u="none" strike="noStrike" cap="none" normalizeH="0" baseline="0" dirty="0">
                            <a:ln>
                              <a:noFill/>
                            </a:ln>
                            <a:solidFill>
                              <a:srgbClr val="000000"/>
                            </a:solidFill>
                            <a:effectLst/>
                            <a:latin typeface="+mj-ea"/>
                            <a:ea typeface="+mj-ea"/>
                            <a:cs typeface="Arial" pitchFamily="34" charset="0"/>
                          </a:rPr>
                          <a:t>室温</a:t>
                        </a:r>
                      </a:p>
                    </a:txBody>
                    <a:tcPr marL="84408" marR="84408" marT="45723" marB="45723"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400" b="1" i="0" u="none" strike="noStrike" cap="none" normalizeH="0" baseline="0">
                            <a:ln>
                              <a:noFill/>
                            </a:ln>
                            <a:solidFill>
                              <a:srgbClr val="000000"/>
                            </a:solidFill>
                            <a:effectLst/>
                            <a:latin typeface="+mj-ea"/>
                            <a:ea typeface="+mj-ea"/>
                            <a:cs typeface="Arial" pitchFamily="34" charset="0"/>
                          </a:rPr>
                          <a:t>2</a:t>
                        </a:r>
                        <a:r>
                          <a:rPr kumimoji="1" lang="ja-JP" altLang="en-US" sz="2400" b="1" i="0" u="none" strike="noStrike" cap="none" normalizeH="0" baseline="0">
                            <a:ln>
                              <a:noFill/>
                            </a:ln>
                            <a:solidFill>
                              <a:srgbClr val="000000"/>
                            </a:solidFill>
                            <a:effectLst/>
                            <a:latin typeface="+mj-ea"/>
                            <a:ea typeface="+mj-ea"/>
                            <a:cs typeface="Arial" pitchFamily="34" charset="0"/>
                          </a:rPr>
                          <a:t>時間</a:t>
                        </a:r>
                      </a:p>
                    </a:txBody>
                    <a:tcPr marL="84408" marR="84408" marT="45723" marB="45723"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4000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400" b="1" i="0" u="none" strike="noStrike" cap="none" normalizeH="0" baseline="0" dirty="0">
                            <a:ln>
                              <a:noFill/>
                            </a:ln>
                            <a:solidFill>
                              <a:srgbClr val="000000"/>
                            </a:solidFill>
                            <a:effectLst/>
                            <a:latin typeface="+mj-ea"/>
                            <a:ea typeface="+mj-ea"/>
                            <a:cs typeface="Arial" pitchFamily="34" charset="0"/>
                          </a:rPr>
                          <a:t>3 M</a:t>
                        </a:r>
                        <a:r>
                          <a:rPr kumimoji="1" lang="ja-JP" altLang="en-US" sz="2400" b="1" i="0" u="none" strike="noStrike" cap="none" normalizeH="0" baseline="0" dirty="0">
                            <a:ln>
                              <a:noFill/>
                            </a:ln>
                            <a:solidFill>
                              <a:srgbClr val="000000"/>
                            </a:solidFill>
                            <a:effectLst/>
                            <a:latin typeface="+mj-ea"/>
                            <a:ea typeface="+mj-ea"/>
                            <a:cs typeface="Arial" pitchFamily="34" charset="0"/>
                          </a:rPr>
                          <a:t>トリクロロアセテート</a:t>
                        </a:r>
                      </a:p>
                    </a:txBody>
                    <a:tcPr marL="84408" marR="84408" marT="45723" marB="45723"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400" b="1" i="0" u="none" strike="noStrike" cap="none" normalizeH="0" baseline="0">
                            <a:ln>
                              <a:noFill/>
                            </a:ln>
                            <a:solidFill>
                              <a:srgbClr val="000000"/>
                            </a:solidFill>
                            <a:effectLst/>
                            <a:latin typeface="+mj-ea"/>
                            <a:ea typeface="+mj-ea"/>
                            <a:cs typeface="Arial" pitchFamily="34" charset="0"/>
                          </a:rPr>
                          <a:t>室温</a:t>
                        </a:r>
                      </a:p>
                    </a:txBody>
                    <a:tcPr marL="84408" marR="84408" marT="45723" marB="45723"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400" b="1" i="0" u="none" strike="noStrike" cap="none" normalizeH="0" baseline="0">
                            <a:ln>
                              <a:noFill/>
                            </a:ln>
                            <a:solidFill>
                              <a:srgbClr val="000000"/>
                            </a:solidFill>
                            <a:effectLst/>
                            <a:latin typeface="+mj-ea"/>
                            <a:ea typeface="+mj-ea"/>
                            <a:cs typeface="Arial" pitchFamily="34" charset="0"/>
                          </a:rPr>
                          <a:t>2</a:t>
                        </a:r>
                        <a:r>
                          <a:rPr kumimoji="1" lang="ja-JP" altLang="en-US" sz="2400" b="1" i="0" u="none" strike="noStrike" cap="none" normalizeH="0" baseline="0">
                            <a:ln>
                              <a:noFill/>
                            </a:ln>
                            <a:solidFill>
                              <a:srgbClr val="000000"/>
                            </a:solidFill>
                            <a:effectLst/>
                            <a:latin typeface="+mj-ea"/>
                            <a:ea typeface="+mj-ea"/>
                            <a:cs typeface="Arial" pitchFamily="34" charset="0"/>
                          </a:rPr>
                          <a:t>時間</a:t>
                        </a:r>
                      </a:p>
                    </a:txBody>
                    <a:tcPr marL="84408" marR="84408" marT="45723" marB="45723"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4000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400" b="1" i="0" u="none" strike="noStrike" cap="none" normalizeH="0" baseline="0" dirty="0">
                            <a:ln>
                              <a:noFill/>
                            </a:ln>
                            <a:solidFill>
                              <a:srgbClr val="000000"/>
                            </a:solidFill>
                            <a:effectLst/>
                            <a:latin typeface="+mj-ea"/>
                            <a:ea typeface="+mj-ea"/>
                            <a:cs typeface="Arial" pitchFamily="34" charset="0"/>
                          </a:rPr>
                          <a:t>60%</a:t>
                        </a:r>
                        <a:r>
                          <a:rPr kumimoji="1" lang="ja-JP" altLang="en-US" sz="2400" b="1" i="0" u="none" strike="noStrike" cap="none" normalizeH="0" baseline="0" dirty="0">
                            <a:ln>
                              <a:noFill/>
                            </a:ln>
                            <a:solidFill>
                              <a:srgbClr val="000000"/>
                            </a:solidFill>
                            <a:effectLst/>
                            <a:latin typeface="+mj-ea"/>
                            <a:ea typeface="+mj-ea"/>
                            <a:cs typeface="Arial" pitchFamily="34" charset="0"/>
                          </a:rPr>
                          <a:t>ギ酸</a:t>
                        </a:r>
                      </a:p>
                    </a:txBody>
                    <a:tcPr marL="84408" marR="84408" marT="45723" marB="45723"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400" b="1" i="0" u="none" strike="noStrike" cap="none" normalizeH="0" baseline="0" dirty="0">
                            <a:ln>
                              <a:noFill/>
                            </a:ln>
                            <a:solidFill>
                              <a:srgbClr val="000000"/>
                            </a:solidFill>
                            <a:effectLst/>
                            <a:latin typeface="+mj-ea"/>
                            <a:ea typeface="+mj-ea"/>
                            <a:cs typeface="Arial" pitchFamily="34" charset="0"/>
                          </a:rPr>
                          <a:t>室温</a:t>
                        </a:r>
                      </a:p>
                    </a:txBody>
                    <a:tcPr marL="84408" marR="84408" marT="45723" marB="45723"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400" b="1" i="0" u="none" strike="noStrike" cap="none" normalizeH="0" baseline="0">
                            <a:ln>
                              <a:noFill/>
                            </a:ln>
                            <a:solidFill>
                              <a:srgbClr val="000000"/>
                            </a:solidFill>
                            <a:effectLst/>
                            <a:latin typeface="+mj-ea"/>
                            <a:ea typeface="+mj-ea"/>
                            <a:cs typeface="Arial" pitchFamily="34" charset="0"/>
                          </a:rPr>
                          <a:t>2</a:t>
                        </a:r>
                        <a:r>
                          <a:rPr kumimoji="1" lang="ja-JP" altLang="en-US" sz="2400" b="1" i="0" u="none" strike="noStrike" cap="none" normalizeH="0" baseline="0">
                            <a:ln>
                              <a:noFill/>
                            </a:ln>
                            <a:solidFill>
                              <a:srgbClr val="000000"/>
                            </a:solidFill>
                            <a:effectLst/>
                            <a:latin typeface="+mj-ea"/>
                            <a:ea typeface="+mj-ea"/>
                            <a:cs typeface="Arial" pitchFamily="34" charset="0"/>
                          </a:rPr>
                          <a:t>時間</a:t>
                        </a:r>
                      </a:p>
                    </a:txBody>
                    <a:tcPr marL="84408" marR="84408" marT="45723" marB="45723"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4000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400" b="1" i="0" u="none" strike="noStrike" cap="none" normalizeH="0" baseline="0">
                            <a:ln>
                              <a:noFill/>
                            </a:ln>
                            <a:solidFill>
                              <a:srgbClr val="000000"/>
                            </a:solidFill>
                            <a:effectLst/>
                            <a:latin typeface="+mj-ea"/>
                            <a:ea typeface="+mj-ea"/>
                            <a:cs typeface="Arial" pitchFamily="34" charset="0"/>
                          </a:rPr>
                          <a:t>50%</a:t>
                        </a:r>
                        <a:r>
                          <a:rPr kumimoji="1" lang="ja-JP" altLang="en-US" sz="2400" b="1" i="0" u="none" strike="noStrike" cap="none" normalizeH="0" baseline="0">
                            <a:ln>
                              <a:noFill/>
                            </a:ln>
                            <a:solidFill>
                              <a:srgbClr val="000000"/>
                            </a:solidFill>
                            <a:effectLst/>
                            <a:latin typeface="+mj-ea"/>
                            <a:ea typeface="+mj-ea"/>
                            <a:cs typeface="Arial" pitchFamily="34" charset="0"/>
                          </a:rPr>
                          <a:t>フェノール</a:t>
                        </a:r>
                      </a:p>
                    </a:txBody>
                    <a:tcPr marL="84408" marR="84408" marT="45723" marB="45723"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400" b="1" i="0" u="none" strike="noStrike" cap="none" normalizeH="0" baseline="0" dirty="0">
                            <a:ln>
                              <a:noFill/>
                            </a:ln>
                            <a:solidFill>
                              <a:srgbClr val="000000"/>
                            </a:solidFill>
                            <a:effectLst/>
                            <a:latin typeface="+mj-ea"/>
                            <a:ea typeface="+mj-ea"/>
                            <a:cs typeface="Arial" pitchFamily="34" charset="0"/>
                          </a:rPr>
                          <a:t>室温</a:t>
                        </a:r>
                      </a:p>
                    </a:txBody>
                    <a:tcPr marL="84408" marR="84408" marT="45723" marB="45723"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400" b="1" i="0" u="none" strike="noStrike" cap="none" normalizeH="0" baseline="0" dirty="0">
                            <a:ln>
                              <a:noFill/>
                            </a:ln>
                            <a:solidFill>
                              <a:srgbClr val="000000"/>
                            </a:solidFill>
                            <a:effectLst/>
                            <a:latin typeface="+mj-ea"/>
                            <a:ea typeface="+mj-ea"/>
                            <a:cs typeface="Arial" pitchFamily="34" charset="0"/>
                          </a:rPr>
                          <a:t>2</a:t>
                        </a:r>
                        <a:r>
                          <a:rPr kumimoji="1" lang="ja-JP" altLang="en-US" sz="2400" b="1" i="0" u="none" strike="noStrike" cap="none" normalizeH="0" baseline="0" dirty="0">
                            <a:ln>
                              <a:noFill/>
                            </a:ln>
                            <a:solidFill>
                              <a:srgbClr val="000000"/>
                            </a:solidFill>
                            <a:effectLst/>
                            <a:latin typeface="+mj-ea"/>
                            <a:ea typeface="+mj-ea"/>
                            <a:cs typeface="Arial" pitchFamily="34" charset="0"/>
                          </a:rPr>
                          <a:t>時間</a:t>
                        </a:r>
                      </a:p>
                    </a:txBody>
                    <a:tcPr marL="84408" marR="84408" marT="45723" marB="45723"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4000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400" b="1" i="0" u="none" strike="noStrike" cap="none" normalizeH="0" baseline="0">
                            <a:ln>
                              <a:noFill/>
                            </a:ln>
                            <a:solidFill>
                              <a:srgbClr val="000000"/>
                            </a:solidFill>
                            <a:effectLst/>
                            <a:latin typeface="+mj-ea"/>
                            <a:ea typeface="+mj-ea"/>
                            <a:cs typeface="Arial" pitchFamily="34" charset="0"/>
                          </a:rPr>
                          <a:t>1-5%</a:t>
                        </a:r>
                        <a:r>
                          <a:rPr kumimoji="1" lang="ja-JP" altLang="en-US" sz="2400" b="1" i="0" u="none" strike="noStrike" cap="none" normalizeH="0" baseline="0">
                            <a:ln>
                              <a:noFill/>
                            </a:ln>
                            <a:solidFill>
                              <a:srgbClr val="000000"/>
                            </a:solidFill>
                            <a:effectLst/>
                            <a:latin typeface="+mj-ea"/>
                            <a:ea typeface="+mj-ea"/>
                            <a:cs typeface="Arial" pitchFamily="34" charset="0"/>
                          </a:rPr>
                          <a:t>次亜塩素酸ナトリウム</a:t>
                        </a:r>
                      </a:p>
                    </a:txBody>
                    <a:tcPr marL="84408" marR="84408" marT="45723" marB="45723"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400" b="1" i="0" u="none" strike="noStrike" cap="none" normalizeH="0" baseline="0">
                            <a:ln>
                              <a:noFill/>
                            </a:ln>
                            <a:solidFill>
                              <a:srgbClr val="000000"/>
                            </a:solidFill>
                            <a:effectLst/>
                            <a:latin typeface="+mj-ea"/>
                            <a:ea typeface="+mj-ea"/>
                            <a:cs typeface="Arial" pitchFamily="34" charset="0"/>
                          </a:rPr>
                          <a:t>室温</a:t>
                        </a:r>
                      </a:p>
                    </a:txBody>
                    <a:tcPr marL="84408" marR="84408" marT="45723" marB="45723"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400" b="1" i="0" u="none" strike="noStrike" cap="none" normalizeH="0" baseline="0" dirty="0">
                            <a:ln>
                              <a:noFill/>
                            </a:ln>
                            <a:solidFill>
                              <a:srgbClr val="000000"/>
                            </a:solidFill>
                            <a:effectLst/>
                            <a:latin typeface="+mj-ea"/>
                            <a:ea typeface="+mj-ea"/>
                            <a:cs typeface="Arial" pitchFamily="34" charset="0"/>
                          </a:rPr>
                          <a:t>2</a:t>
                        </a:r>
                        <a:r>
                          <a:rPr kumimoji="1" lang="ja-JP" altLang="en-US" sz="2400" b="1" i="0" u="none" strike="noStrike" cap="none" normalizeH="0" baseline="0" dirty="0">
                            <a:ln>
                              <a:noFill/>
                            </a:ln>
                            <a:solidFill>
                              <a:srgbClr val="000000"/>
                            </a:solidFill>
                            <a:effectLst/>
                            <a:latin typeface="+mj-ea"/>
                            <a:ea typeface="+mj-ea"/>
                            <a:cs typeface="Arial" pitchFamily="34" charset="0"/>
                          </a:rPr>
                          <a:t>時間</a:t>
                        </a:r>
                      </a:p>
                    </a:txBody>
                    <a:tcPr marL="84408" marR="84408" marT="45723" marB="45723"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9"/>
                    </a:ext>
                  </a:extLst>
                </a:tr>
                <a:tr h="4000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400" b="1" i="0" u="none" strike="noStrike" cap="none" normalizeH="0" baseline="0">
                            <a:ln>
                              <a:noFill/>
                            </a:ln>
                            <a:solidFill>
                              <a:srgbClr val="000000"/>
                            </a:solidFill>
                            <a:effectLst/>
                            <a:latin typeface="+mj-ea"/>
                            <a:ea typeface="+mj-ea"/>
                            <a:cs typeface="Arial" pitchFamily="34" charset="0"/>
                          </a:rPr>
                          <a:t>1 M</a:t>
                        </a:r>
                        <a:r>
                          <a:rPr kumimoji="1" lang="ja-JP" altLang="en-US" sz="2400" b="1" i="0" u="none" strike="noStrike" cap="none" normalizeH="0" baseline="0">
                            <a:ln>
                              <a:noFill/>
                            </a:ln>
                            <a:solidFill>
                              <a:srgbClr val="000000"/>
                            </a:solidFill>
                            <a:effectLst/>
                            <a:latin typeface="+mj-ea"/>
                            <a:ea typeface="+mj-ea"/>
                            <a:cs typeface="Arial" pitchFamily="34" charset="0"/>
                          </a:rPr>
                          <a:t>水酸化ナトリウム</a:t>
                        </a:r>
                      </a:p>
                    </a:txBody>
                    <a:tcPr marL="84408" marR="84408" marT="45723" marB="45723" anchor="ctr"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400" b="1" i="0" u="none" strike="noStrike" cap="none" normalizeH="0" baseline="0">
                            <a:ln>
                              <a:noFill/>
                            </a:ln>
                            <a:solidFill>
                              <a:srgbClr val="000000"/>
                            </a:solidFill>
                            <a:effectLst/>
                            <a:latin typeface="+mj-ea"/>
                            <a:ea typeface="+mj-ea"/>
                            <a:cs typeface="Arial" pitchFamily="34" charset="0"/>
                          </a:rPr>
                          <a:t>室温</a:t>
                        </a:r>
                      </a:p>
                    </a:txBody>
                    <a:tcPr marL="84408" marR="84408" marT="45723" marB="45723"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400" b="1" i="0" u="none" strike="noStrike" cap="none" normalizeH="0" baseline="0" dirty="0">
                            <a:ln>
                              <a:noFill/>
                            </a:ln>
                            <a:solidFill>
                              <a:srgbClr val="000000"/>
                            </a:solidFill>
                            <a:effectLst/>
                            <a:latin typeface="+mj-ea"/>
                            <a:ea typeface="+mj-ea"/>
                            <a:cs typeface="Arial" pitchFamily="34" charset="0"/>
                          </a:rPr>
                          <a:t>1</a:t>
                        </a:r>
                        <a:r>
                          <a:rPr kumimoji="1" lang="ja-JP" altLang="en-US" sz="2400" b="1" i="0" u="none" strike="noStrike" cap="none" normalizeH="0" baseline="0" dirty="0">
                            <a:ln>
                              <a:noFill/>
                            </a:ln>
                            <a:solidFill>
                              <a:srgbClr val="000000"/>
                            </a:solidFill>
                            <a:effectLst/>
                            <a:latin typeface="+mj-ea"/>
                            <a:ea typeface="+mj-ea"/>
                            <a:cs typeface="Arial" pitchFamily="34" charset="0"/>
                          </a:rPr>
                          <a:t>時間</a:t>
                        </a:r>
                        <a:endParaRPr kumimoji="1" lang="en-US" altLang="ja-JP" sz="2400" b="1" i="0" u="none" strike="noStrike" cap="none" normalizeH="0" baseline="0" dirty="0">
                          <a:ln>
                            <a:noFill/>
                          </a:ln>
                          <a:solidFill>
                            <a:srgbClr val="000000"/>
                          </a:solidFill>
                          <a:effectLst/>
                          <a:latin typeface="+mj-ea"/>
                          <a:ea typeface="+mj-ea"/>
                          <a:cs typeface="Arial" pitchFamily="34" charset="0"/>
                        </a:endParaRPr>
                      </a:p>
                    </a:txBody>
                    <a:tcPr marL="84408" marR="84408" marT="45723" marB="45723" anchor="ctr"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5" name="Text Box 151"/>
            <p:cNvSpPr txBox="1">
              <a:spLocks noChangeArrowheads="1"/>
            </p:cNvSpPr>
            <p:nvPr/>
          </p:nvSpPr>
          <p:spPr bwMode="auto">
            <a:xfrm>
              <a:off x="962787" y="808139"/>
              <a:ext cx="6720340" cy="49911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r" eaLnBrk="0" hangingPunct="0">
                <a:defRPr kumimoji="1" sz="2400" b="1">
                  <a:solidFill>
                    <a:schemeClr val="tx1"/>
                  </a:solidFill>
                  <a:latin typeface="Arial" pitchFamily="34" charset="0"/>
                  <a:ea typeface="HG丸ｺﾞｼｯｸM-PRO" pitchFamily="50" charset="-128"/>
                </a:defRPr>
              </a:lvl1pPr>
              <a:lvl2pPr marL="742950" indent="-285750" algn="r" eaLnBrk="0" hangingPunct="0">
                <a:defRPr kumimoji="1" sz="2400" b="1">
                  <a:solidFill>
                    <a:schemeClr val="tx1"/>
                  </a:solidFill>
                  <a:latin typeface="Arial" pitchFamily="34" charset="0"/>
                  <a:ea typeface="HG丸ｺﾞｼｯｸM-PRO" pitchFamily="50" charset="-128"/>
                </a:defRPr>
              </a:lvl2pPr>
              <a:lvl3pPr marL="1143000" indent="-228600" algn="r" eaLnBrk="0" hangingPunct="0">
                <a:defRPr kumimoji="1" sz="2400" b="1">
                  <a:solidFill>
                    <a:schemeClr val="tx1"/>
                  </a:solidFill>
                  <a:latin typeface="Arial" pitchFamily="34" charset="0"/>
                  <a:ea typeface="HG丸ｺﾞｼｯｸM-PRO" pitchFamily="50" charset="-128"/>
                </a:defRPr>
              </a:lvl3pPr>
              <a:lvl4pPr marL="1600200" indent="-228600" algn="r" eaLnBrk="0" hangingPunct="0">
                <a:defRPr kumimoji="1" sz="2400" b="1">
                  <a:solidFill>
                    <a:schemeClr val="tx1"/>
                  </a:solidFill>
                  <a:latin typeface="Arial" pitchFamily="34" charset="0"/>
                  <a:ea typeface="HG丸ｺﾞｼｯｸM-PRO" pitchFamily="50" charset="-128"/>
                </a:defRPr>
              </a:lvl4pPr>
              <a:lvl5pPr marL="2057400" indent="-228600" algn="r" eaLnBrk="0" hangingPunct="0">
                <a:defRPr kumimoji="1" sz="2400" b="1">
                  <a:solidFill>
                    <a:schemeClr val="tx1"/>
                  </a:solidFill>
                  <a:latin typeface="Arial" pitchFamily="34" charset="0"/>
                  <a:ea typeface="HG丸ｺﾞｼｯｸM-PRO" pitchFamily="50" charset="-128"/>
                </a:defRPr>
              </a:lvl5pPr>
              <a:lvl6pPr marL="2514600" indent="-228600" algn="r" eaLnBrk="0" fontAlgn="base" hangingPunct="0">
                <a:spcBef>
                  <a:spcPct val="0"/>
                </a:spcBef>
                <a:spcAft>
                  <a:spcPct val="0"/>
                </a:spcAft>
                <a:defRPr kumimoji="1" sz="2400" b="1">
                  <a:solidFill>
                    <a:schemeClr val="tx1"/>
                  </a:solidFill>
                  <a:latin typeface="Arial" pitchFamily="34" charset="0"/>
                  <a:ea typeface="HG丸ｺﾞｼｯｸM-PRO" pitchFamily="50" charset="-128"/>
                </a:defRPr>
              </a:lvl6pPr>
              <a:lvl7pPr marL="2971800" indent="-228600" algn="r" eaLnBrk="0" fontAlgn="base" hangingPunct="0">
                <a:spcBef>
                  <a:spcPct val="0"/>
                </a:spcBef>
                <a:spcAft>
                  <a:spcPct val="0"/>
                </a:spcAft>
                <a:defRPr kumimoji="1" sz="2400" b="1">
                  <a:solidFill>
                    <a:schemeClr val="tx1"/>
                  </a:solidFill>
                  <a:latin typeface="Arial" pitchFamily="34" charset="0"/>
                  <a:ea typeface="HG丸ｺﾞｼｯｸM-PRO" pitchFamily="50" charset="-128"/>
                </a:defRPr>
              </a:lvl7pPr>
              <a:lvl8pPr marL="3429000" indent="-228600" algn="r" eaLnBrk="0" fontAlgn="base" hangingPunct="0">
                <a:spcBef>
                  <a:spcPct val="0"/>
                </a:spcBef>
                <a:spcAft>
                  <a:spcPct val="0"/>
                </a:spcAft>
                <a:defRPr kumimoji="1" sz="2400" b="1">
                  <a:solidFill>
                    <a:schemeClr val="tx1"/>
                  </a:solidFill>
                  <a:latin typeface="Arial" pitchFamily="34" charset="0"/>
                  <a:ea typeface="HG丸ｺﾞｼｯｸM-PRO" pitchFamily="50" charset="-128"/>
                </a:defRPr>
              </a:lvl8pPr>
              <a:lvl9pPr marL="3886200" indent="-228600" algn="r" eaLnBrk="0" fontAlgn="base" hangingPunct="0">
                <a:spcBef>
                  <a:spcPct val="0"/>
                </a:spcBef>
                <a:spcAft>
                  <a:spcPct val="0"/>
                </a:spcAft>
                <a:defRPr kumimoji="1" sz="2400" b="1">
                  <a:solidFill>
                    <a:schemeClr val="tx1"/>
                  </a:solidFill>
                  <a:latin typeface="Arial" pitchFamily="34" charset="0"/>
                  <a:ea typeface="HG丸ｺﾞｼｯｸM-PRO" pitchFamily="50" charset="-128"/>
                </a:defRPr>
              </a:lvl9pPr>
            </a:lstStyle>
            <a:p>
              <a:pPr algn="ctr" eaLnBrk="1" hangingPunct="1"/>
              <a:r>
                <a:rPr lang="ja-JP" altLang="en-US" sz="2800" dirty="0">
                  <a:solidFill>
                    <a:srgbClr val="0000FF"/>
                  </a:solidFill>
                  <a:latin typeface="ＭＳ Ｐゴシック" panose="020B0600070205080204" pitchFamily="50" charset="-128"/>
                  <a:ea typeface="ＭＳ Ｐゴシック" panose="020B0600070205080204" pitchFamily="50" charset="-128"/>
                </a:rPr>
                <a:t>異常プリオン蛋白質の不活化法</a:t>
              </a:r>
            </a:p>
          </p:txBody>
        </p:sp>
      </p:grpSp>
      <p:sp>
        <p:nvSpPr>
          <p:cNvPr id="7" name="テキスト ボックス 6"/>
          <p:cNvSpPr txBox="1"/>
          <p:nvPr/>
        </p:nvSpPr>
        <p:spPr>
          <a:xfrm>
            <a:off x="3733800" y="125060"/>
            <a:ext cx="2392001" cy="400110"/>
          </a:xfrm>
          <a:prstGeom prst="rect">
            <a:avLst/>
          </a:prstGeom>
          <a:noFill/>
        </p:spPr>
        <p:txBody>
          <a:bodyPr wrap="none" rtlCol="0">
            <a:spAutoFit/>
          </a:bodyPr>
          <a:lstStyle/>
          <a:p>
            <a:r>
              <a:rPr kumimoji="1" lang="ja-JP" altLang="en-US" sz="2000" dirty="0">
                <a:solidFill>
                  <a:srgbClr val="FF0000"/>
                </a:solidFill>
              </a:rPr>
              <a:t>菊池裕博士より提供</a:t>
            </a:r>
          </a:p>
        </p:txBody>
      </p:sp>
    </p:spTree>
    <p:extLst>
      <p:ext uri="{BB962C8B-B14F-4D97-AF65-F5344CB8AC3E}">
        <p14:creationId xmlns:p14="http://schemas.microsoft.com/office/powerpoint/2010/main" val="72295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57200" y="0"/>
            <a:ext cx="8229600" cy="1143000"/>
          </a:xfrm>
        </p:spPr>
        <p:txBody>
          <a:bodyPr/>
          <a:lstStyle/>
          <a:p>
            <a:pPr eaLnBrk="1" hangingPunct="1"/>
            <a:r>
              <a:rPr lang="ja-JP" altLang="en-US" sz="2800" b="1" dirty="0">
                <a:solidFill>
                  <a:srgbClr val="0000FF"/>
                </a:solidFill>
                <a:latin typeface="+mj-ea"/>
              </a:rPr>
              <a:t>スタンリー・プルシナー</a:t>
            </a:r>
            <a:br>
              <a:rPr lang="en-US" altLang="ja-JP" sz="2800" b="1" dirty="0">
                <a:solidFill>
                  <a:srgbClr val="0000FF"/>
                </a:solidFill>
                <a:latin typeface="+mj-ea"/>
              </a:rPr>
            </a:br>
            <a:r>
              <a:rPr lang="en-US" altLang="en-US" sz="2800" b="1" dirty="0">
                <a:solidFill>
                  <a:srgbClr val="0000FF"/>
                </a:solidFill>
                <a:latin typeface="+mj-ea"/>
              </a:rPr>
              <a:t>Stanley </a:t>
            </a:r>
            <a:r>
              <a:rPr lang="en-US" altLang="en-US" sz="2800" b="1" dirty="0" err="1">
                <a:solidFill>
                  <a:srgbClr val="0000FF"/>
                </a:solidFill>
                <a:latin typeface="+mj-ea"/>
              </a:rPr>
              <a:t>Prusiner</a:t>
            </a:r>
            <a:r>
              <a:rPr lang="en-US" altLang="en-US" sz="2800" b="1" dirty="0">
                <a:solidFill>
                  <a:srgbClr val="0000FF"/>
                </a:solidFill>
                <a:latin typeface="+mj-ea"/>
              </a:rPr>
              <a:t> (1942-   )</a:t>
            </a:r>
          </a:p>
        </p:txBody>
      </p:sp>
      <p:sp>
        <p:nvSpPr>
          <p:cNvPr id="56323" name="Content Placeholder 2"/>
          <p:cNvSpPr>
            <a:spLocks noGrp="1"/>
          </p:cNvSpPr>
          <p:nvPr>
            <p:ph idx="1"/>
          </p:nvPr>
        </p:nvSpPr>
        <p:spPr>
          <a:xfrm>
            <a:off x="475343" y="1242218"/>
            <a:ext cx="5181600" cy="4525963"/>
          </a:xfrm>
        </p:spPr>
        <p:txBody>
          <a:bodyPr/>
          <a:lstStyle/>
          <a:p>
            <a:pPr eaLnBrk="1" hangingPunct="1">
              <a:buClr>
                <a:srgbClr val="FF0000"/>
              </a:buClr>
              <a:buFont typeface="Wingdings" panose="05000000000000000000" pitchFamily="2" charset="2"/>
              <a:buChar char="l"/>
            </a:pPr>
            <a:r>
              <a:rPr lang="ja-JP" altLang="en-US" sz="2800" b="1" dirty="0"/>
              <a:t>ノーベル医学生理学賞</a:t>
            </a:r>
            <a:r>
              <a:rPr lang="en-US" altLang="en-US" sz="2800" b="1" dirty="0"/>
              <a:t> 1997</a:t>
            </a:r>
            <a:r>
              <a:rPr lang="ja-JP" altLang="en-US" sz="2800" b="1" dirty="0"/>
              <a:t>年</a:t>
            </a:r>
            <a:endParaRPr lang="en-US" altLang="ja-JP" sz="2800" b="1" dirty="0"/>
          </a:p>
          <a:p>
            <a:pPr eaLnBrk="1" hangingPunct="1">
              <a:buClr>
                <a:srgbClr val="FF0000"/>
              </a:buClr>
              <a:buFont typeface="Wingdings" panose="05000000000000000000" pitchFamily="2" charset="2"/>
              <a:buChar char="l"/>
            </a:pPr>
            <a:r>
              <a:rPr lang="ja-JP" altLang="en-US" sz="2800" b="1" dirty="0"/>
              <a:t>「新しい感染症の生物学的原則</a:t>
            </a:r>
            <a:r>
              <a:rPr lang="en-US" altLang="ja-JP" sz="2800" b="1" dirty="0"/>
              <a:t>-</a:t>
            </a:r>
            <a:r>
              <a:rPr lang="ja-JP" altLang="en-US" sz="2800" b="1" dirty="0"/>
              <a:t>プリオン </a:t>
            </a:r>
            <a:r>
              <a:rPr lang="en-US" altLang="en-US" sz="2800" b="1" dirty="0"/>
              <a:t>Prions </a:t>
            </a:r>
            <a:r>
              <a:rPr lang="ja-JP" altLang="en-US" sz="2800" b="1" dirty="0"/>
              <a:t>の発見」</a:t>
            </a:r>
            <a:endParaRPr lang="en-US" altLang="en-US" sz="2800" b="1" dirty="0"/>
          </a:p>
        </p:txBody>
      </p:sp>
      <p:pic>
        <p:nvPicPr>
          <p:cNvPr id="563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143000"/>
            <a:ext cx="3124200"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4"/>
          <p:cNvSpPr>
            <a:spLocks noChangeArrowheads="1"/>
          </p:cNvSpPr>
          <p:nvPr/>
        </p:nvSpPr>
        <p:spPr bwMode="auto">
          <a:xfrm>
            <a:off x="3429000" y="6337753"/>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http://nobelprize.org/mediaplayer/index.php?id=441</a:t>
            </a:r>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25</a:t>
            </a:fld>
            <a:endParaRPr lang="en-US" altLang="en-US" dirty="0"/>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792083"/>
            <a:ext cx="2971800" cy="29718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0" y="19050"/>
            <a:ext cx="8229600" cy="1143000"/>
          </a:xfrm>
        </p:spPr>
        <p:txBody>
          <a:bodyPr/>
          <a:lstStyle/>
          <a:p>
            <a:pPr eaLnBrk="1" hangingPunct="1"/>
            <a:r>
              <a:rPr lang="ja-JP" altLang="en-US" sz="2800" b="1" dirty="0">
                <a:solidFill>
                  <a:srgbClr val="0000FF"/>
                </a:solidFill>
                <a:latin typeface="+mj-ea"/>
              </a:rPr>
              <a:t>プリオンの定義　</a:t>
            </a:r>
            <a:r>
              <a:rPr lang="en-US" altLang="en-US" sz="2800" b="1" dirty="0">
                <a:solidFill>
                  <a:srgbClr val="0000FF"/>
                </a:solidFill>
                <a:latin typeface="+mj-ea"/>
              </a:rPr>
              <a:t>Prion definition</a:t>
            </a:r>
          </a:p>
        </p:txBody>
      </p:sp>
      <p:sp>
        <p:nvSpPr>
          <p:cNvPr id="57347" name="Content Placeholder 2"/>
          <p:cNvSpPr>
            <a:spLocks noGrp="1"/>
          </p:cNvSpPr>
          <p:nvPr>
            <p:ph idx="1"/>
          </p:nvPr>
        </p:nvSpPr>
        <p:spPr>
          <a:xfrm>
            <a:off x="317394" y="990600"/>
            <a:ext cx="6235806" cy="4525963"/>
          </a:xfrm>
        </p:spPr>
        <p:txBody>
          <a:bodyPr/>
          <a:lstStyle/>
          <a:p>
            <a:pPr eaLnBrk="1" hangingPunct="1">
              <a:buClr>
                <a:srgbClr val="FF0000"/>
              </a:buClr>
              <a:buFont typeface="Wingdings" panose="05000000000000000000" pitchFamily="2" charset="2"/>
              <a:buChar char="l"/>
            </a:pPr>
            <a:r>
              <a:rPr lang="en-US" altLang="en-US" sz="2800" b="1" dirty="0">
                <a:solidFill>
                  <a:srgbClr val="FF0000"/>
                </a:solidFill>
              </a:rPr>
              <a:t>Pro</a:t>
            </a:r>
            <a:r>
              <a:rPr lang="en-US" altLang="en-US" sz="2800" b="1" dirty="0"/>
              <a:t>teinaceous </a:t>
            </a:r>
            <a:r>
              <a:rPr lang="en-US" altLang="en-US" sz="2800" b="1" dirty="0">
                <a:solidFill>
                  <a:srgbClr val="FF0000"/>
                </a:solidFill>
              </a:rPr>
              <a:t>in</a:t>
            </a:r>
            <a:r>
              <a:rPr lang="en-US" altLang="en-US" sz="2800" b="1" dirty="0"/>
              <a:t>fectious particle that lacks nucleic acid</a:t>
            </a:r>
            <a:r>
              <a:rPr lang="ja-JP" altLang="en-US" sz="2800" b="1" dirty="0"/>
              <a:t>　</a:t>
            </a:r>
            <a:endParaRPr lang="en-US" altLang="ja-JP" sz="2800" b="1" dirty="0"/>
          </a:p>
          <a:p>
            <a:pPr marL="0" indent="0" eaLnBrk="1" hangingPunct="1">
              <a:buClr>
                <a:srgbClr val="FF0000"/>
              </a:buClr>
              <a:buNone/>
            </a:pPr>
            <a:r>
              <a:rPr lang="ja-JP" altLang="en-US" sz="2800" b="1" dirty="0"/>
              <a:t>　　核酸を欠いた感染性蛋白粒子</a:t>
            </a:r>
            <a:endParaRPr lang="en-US" altLang="ja-JP" sz="2800" b="1" dirty="0"/>
          </a:p>
          <a:p>
            <a:pPr eaLnBrk="1" hangingPunct="1">
              <a:buClr>
                <a:srgbClr val="FF0000"/>
              </a:buClr>
              <a:buFont typeface="Wingdings" panose="05000000000000000000" pitchFamily="2" charset="2"/>
              <a:buChar char="l"/>
            </a:pPr>
            <a:r>
              <a:rPr lang="ja-JP" altLang="en-US" sz="2800" b="1" dirty="0"/>
              <a:t>プリオンは概ね異常プリオン</a:t>
            </a:r>
            <a:r>
              <a:rPr lang="en-US" altLang="en-US" sz="2800" b="1" dirty="0" err="1"/>
              <a:t>PrP</a:t>
            </a:r>
            <a:r>
              <a:rPr lang="en-US" altLang="en-US" sz="2800" b="1" baseline="30000" dirty="0" err="1"/>
              <a:t>Sc</a:t>
            </a:r>
            <a:r>
              <a:rPr lang="ja-JP" altLang="en-US" sz="2800" b="1" dirty="0"/>
              <a:t>分子からなる</a:t>
            </a:r>
            <a:endParaRPr lang="en-US" altLang="ja-JP" sz="2800" b="1" dirty="0"/>
          </a:p>
          <a:p>
            <a:pPr eaLnBrk="1" hangingPunct="1">
              <a:buClr>
                <a:srgbClr val="FF0000"/>
              </a:buClr>
              <a:buFont typeface="Wingdings" panose="05000000000000000000" pitchFamily="2" charset="2"/>
              <a:buChar char="l"/>
            </a:pPr>
            <a:r>
              <a:rPr lang="ja-JP" altLang="en-US" sz="2800" b="1" dirty="0"/>
              <a:t>プリオンは羊のスクレ</a:t>
            </a:r>
            <a:r>
              <a:rPr lang="en-US" altLang="ja-JP" sz="2800" b="1" dirty="0"/>
              <a:t>―</a:t>
            </a:r>
            <a:r>
              <a:rPr lang="ja-JP" altLang="en-US" sz="2800" b="1" dirty="0"/>
              <a:t>ピーと、そのヒト関連疾患であるクロイツフェルト・ヤコブ病などを引き起こす</a:t>
            </a:r>
            <a:endParaRPr lang="en-US" altLang="en-US" sz="2800" b="1" dirty="0"/>
          </a:p>
        </p:txBody>
      </p:sp>
      <p:sp>
        <p:nvSpPr>
          <p:cNvPr id="57348" name="TextBox 3"/>
          <p:cNvSpPr txBox="1">
            <a:spLocks noChangeArrowheads="1"/>
          </p:cNvSpPr>
          <p:nvPr/>
        </p:nvSpPr>
        <p:spPr bwMode="auto">
          <a:xfrm>
            <a:off x="838200" y="5649570"/>
            <a:ext cx="82915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err="1">
                <a:latin typeface="Arial" panose="020B0604020202020204" pitchFamily="34" charset="0"/>
              </a:rPr>
              <a:t>Prusiner</a:t>
            </a:r>
            <a:r>
              <a:rPr lang="en-US" altLang="en-US" sz="2400" b="1" dirty="0">
                <a:latin typeface="Arial" panose="020B0604020202020204" pitchFamily="34" charset="0"/>
              </a:rPr>
              <a:t> and Miller, 378 </a:t>
            </a:r>
            <a:r>
              <a:rPr lang="ja-JP" altLang="en-US" sz="2400" b="1" dirty="0">
                <a:latin typeface="Arial" panose="020B0604020202020204" pitchFamily="34" charset="0"/>
              </a:rPr>
              <a:t>章　プリオン病、ハリソン内科学書</a:t>
            </a:r>
            <a:r>
              <a:rPr lang="en-US" altLang="en-US" sz="2400" b="1" dirty="0">
                <a:latin typeface="Arial" panose="020B0604020202020204" pitchFamily="34" charset="0"/>
              </a:rPr>
              <a:t> 17</a:t>
            </a:r>
            <a:r>
              <a:rPr lang="en-US" altLang="en-US" sz="2400" b="1" baseline="30000" dirty="0">
                <a:latin typeface="Arial" panose="020B0604020202020204" pitchFamily="34" charset="0"/>
              </a:rPr>
              <a:t>th</a:t>
            </a:r>
            <a:r>
              <a:rPr lang="en-US" altLang="en-US" sz="2400" b="1" dirty="0">
                <a:latin typeface="Arial" panose="020B0604020202020204" pitchFamily="34" charset="0"/>
              </a:rPr>
              <a:t> edition, p2646-2651</a:t>
            </a:r>
          </a:p>
        </p:txBody>
      </p:sp>
      <p:pic>
        <p:nvPicPr>
          <p:cNvPr id="5734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9194" y="0"/>
            <a:ext cx="2044806" cy="2743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990600" y="6019800"/>
            <a:ext cx="121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26</a:t>
            </a:fld>
            <a:endParaRPr lang="en-US"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47800"/>
            <a:ext cx="29845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5" descr="http://ecx.images-amazon.com/images/I/41mTo3AWjrL._BO2,204,203,200_PIsitb-sticker-arrow-click,TopRight,35,-76_AA300_SH20_OU01_.jpg"/>
          <p:cNvPicPr>
            <a:picLocks noChangeAspect="1" noChangeArrowheads="1"/>
          </p:cNvPicPr>
          <p:nvPr/>
        </p:nvPicPr>
        <p:blipFill>
          <a:blip r:embed="rId3">
            <a:extLst>
              <a:ext uri="{28A0092B-C50C-407E-A947-70E740481C1C}">
                <a14:useLocalDpi xmlns:a14="http://schemas.microsoft.com/office/drawing/2010/main" val="0"/>
              </a:ext>
            </a:extLst>
          </a:blip>
          <a:srcRect l="16000" t="10667" r="20000"/>
          <a:stretch>
            <a:fillRect/>
          </a:stretch>
        </p:blipFill>
        <p:spPr bwMode="auto">
          <a:xfrm>
            <a:off x="4419600" y="381000"/>
            <a:ext cx="1697038"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0" y="4235243"/>
            <a:ext cx="55245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8" descr="Biosecurity and Bioterrorism: Containing and Preventing Biological Threa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5875" y="4724400"/>
            <a:ext cx="15081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8863" y="2971800"/>
            <a:ext cx="5545137"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11" descr="https://encrypted.google.com/books/images/frontcover/DGKDYPttBMgC?fife=w15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304800"/>
            <a:ext cx="18288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TextBox 11"/>
          <p:cNvSpPr txBox="1">
            <a:spLocks noChangeArrowheads="1"/>
          </p:cNvSpPr>
          <p:nvPr/>
        </p:nvSpPr>
        <p:spPr bwMode="auto">
          <a:xfrm>
            <a:off x="1295400" y="0"/>
            <a:ext cx="2286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ja-JP" altLang="en-US" sz="1800" b="1" dirty="0">
                <a:latin typeface="Arial" panose="020B0604020202020204" pitchFamily="34" charset="0"/>
              </a:rPr>
              <a:t>ルイジアナ州立大学医学生ブルック・リチャードさん</a:t>
            </a:r>
            <a:r>
              <a:rPr lang="en-US" altLang="en-US" sz="1800" b="1" dirty="0">
                <a:latin typeface="Arial" panose="020B0604020202020204" pitchFamily="34" charset="0"/>
              </a:rPr>
              <a:t> Ms. Brooke Richard</a:t>
            </a:r>
          </a:p>
        </p:txBody>
      </p:sp>
      <p:pic>
        <p:nvPicPr>
          <p:cNvPr id="5837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981200"/>
            <a:ext cx="342900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12" descr="C:\Documents and Settings\itsuno\Desktop\Class 2013\MID 2013\Students\Brooke Richard.JPG"/>
          <p:cNvPicPr>
            <a:picLocks noChangeAspect="1" noChangeArrowheads="1"/>
          </p:cNvPicPr>
          <p:nvPr/>
        </p:nvPicPr>
        <p:blipFill>
          <a:blip r:embed="rId9">
            <a:extLst>
              <a:ext uri="{28A0092B-C50C-407E-A947-70E740481C1C}">
                <a14:useLocalDpi xmlns:a14="http://schemas.microsoft.com/office/drawing/2010/main" val="0"/>
              </a:ext>
            </a:extLst>
          </a:blip>
          <a:srcRect l="59325" t="19595"/>
          <a:stretch>
            <a:fillRect/>
          </a:stretch>
        </p:blipFill>
        <p:spPr bwMode="auto">
          <a:xfrm>
            <a:off x="0" y="0"/>
            <a:ext cx="1312863"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p:nvPr/>
        </p:nvCxnSpPr>
        <p:spPr>
          <a:xfrm flipH="1">
            <a:off x="2743200" y="990600"/>
            <a:ext cx="1447800" cy="3810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370638" y="1752600"/>
            <a:ext cx="792162" cy="12192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6996112" y="6019800"/>
            <a:ext cx="623888"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863850" y="6759368"/>
            <a:ext cx="32004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4343400"/>
            <a:ext cx="32766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25413" y="4159250"/>
            <a:ext cx="32004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810000" y="3886200"/>
            <a:ext cx="5334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58386" name="Rectangle 18"/>
          <p:cNvSpPr>
            <a:spLocks noChangeArrowheads="1"/>
          </p:cNvSpPr>
          <p:nvPr/>
        </p:nvSpPr>
        <p:spPr bwMode="auto">
          <a:xfrm>
            <a:off x="3657600" y="0"/>
            <a:ext cx="5486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a:latin typeface="Arial" panose="020B0604020202020204" pitchFamily="34" charset="0"/>
                <a:hlinkClick r:id="rId10"/>
              </a:rPr>
              <a:t>http://tsunodalaboratory.blog.fc2.com/blog-entry-122.html</a:t>
            </a:r>
            <a:endParaRPr lang="en-US" altLang="en-US" sz="1600" dirty="0">
              <a:latin typeface="Arial" panose="020B0604020202020204" pitchFamily="34" charset="0"/>
            </a:endParaRPr>
          </a:p>
          <a:p>
            <a:pPr eaLnBrk="1" hangingPunct="1">
              <a:spcBef>
                <a:spcPct val="0"/>
              </a:spcBef>
              <a:buFontTx/>
              <a:buNone/>
            </a:pPr>
            <a:endParaRPr lang="en-US" altLang="en-US" sz="1600" dirty="0">
              <a:latin typeface="Arial" panose="020B0604020202020204" pitchFamily="34" charset="0"/>
            </a:endParaRPr>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27</a:t>
            </a:fld>
            <a:endParaRPr lang="en-US" altLang="en-US" dirty="0"/>
          </a:p>
        </p:txBody>
      </p:sp>
      <p:pic>
        <p:nvPicPr>
          <p:cNvPr id="4" name="図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338" y="5133974"/>
            <a:ext cx="1631951" cy="1631951"/>
          </a:xfrm>
          <a:prstGeom prst="rect">
            <a:avLst/>
          </a:prstGeom>
        </p:spPr>
      </p:pic>
      <p:sp>
        <p:nvSpPr>
          <p:cNvPr id="5" name="テキスト ボックス 4"/>
          <p:cNvSpPr txBox="1"/>
          <p:nvPr/>
        </p:nvSpPr>
        <p:spPr>
          <a:xfrm>
            <a:off x="3467100" y="4396318"/>
            <a:ext cx="4294186" cy="830997"/>
          </a:xfrm>
          <a:prstGeom prst="rect">
            <a:avLst/>
          </a:prstGeom>
          <a:noFill/>
        </p:spPr>
        <p:txBody>
          <a:bodyPr wrap="square" rtlCol="0">
            <a:spAutoFit/>
          </a:bodyPr>
          <a:lstStyle/>
          <a:p>
            <a:r>
              <a:rPr kumimoji="1" lang="ja-JP" altLang="en-US" sz="2400" dirty="0">
                <a:solidFill>
                  <a:srgbClr val="FF0000"/>
                </a:solidFill>
              </a:rPr>
              <a:t>プルシナーはプロインよりプリオンのほうが語呂がいいので変更</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7" descr="D:\i_bank\images\special\alphalow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6775" y="-549275"/>
            <a:ext cx="76200" cy="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l="16352" b="14638"/>
          <a:stretch/>
        </p:blipFill>
        <p:spPr bwMode="auto">
          <a:xfrm>
            <a:off x="3189580" y="0"/>
            <a:ext cx="5918492" cy="526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80" y="393849"/>
            <a:ext cx="31527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780" y="1467512"/>
            <a:ext cx="2404800" cy="12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2480" y="6175524"/>
            <a:ext cx="17907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Rectangle 7"/>
          <p:cNvSpPr>
            <a:spLocks noChangeArrowheads="1"/>
          </p:cNvSpPr>
          <p:nvPr/>
        </p:nvSpPr>
        <p:spPr bwMode="auto">
          <a:xfrm>
            <a:off x="26331" y="40822"/>
            <a:ext cx="3835426" cy="1200329"/>
          </a:xfrm>
          <a:prstGeom prst="rect">
            <a:avLst/>
          </a:prstGeom>
          <a:solidFill>
            <a:schemeClr val="bg1"/>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ja-JP" altLang="en-US" sz="2400" b="1" dirty="0">
                <a:latin typeface="Arial" panose="020B0604020202020204" pitchFamily="34" charset="0"/>
              </a:rPr>
              <a:t>正常プリオン蛋白　</a:t>
            </a:r>
            <a:r>
              <a:rPr lang="en-US" altLang="en-US" sz="2400" b="1" dirty="0" err="1">
                <a:latin typeface="Arial" panose="020B0604020202020204" pitchFamily="34" charset="0"/>
              </a:rPr>
              <a:t>PrP</a:t>
            </a:r>
            <a:r>
              <a:rPr lang="en-US" altLang="en-US" sz="2400" b="1" baseline="30000" dirty="0" err="1">
                <a:latin typeface="Arial" panose="020B0604020202020204" pitchFamily="34" charset="0"/>
              </a:rPr>
              <a:t>C</a:t>
            </a:r>
            <a:r>
              <a:rPr lang="ja-JP" altLang="en-US" sz="2400" b="1" dirty="0">
                <a:latin typeface="Arial" panose="020B0604020202020204" pitchFamily="34" charset="0"/>
              </a:rPr>
              <a:t>　　</a:t>
            </a:r>
            <a:r>
              <a:rPr lang="en-US" altLang="en-US" sz="2400" b="1" dirty="0">
                <a:latin typeface="Arial" panose="020B0604020202020204" pitchFamily="34" charset="0"/>
              </a:rPr>
              <a:t>cellular prion protein</a:t>
            </a:r>
          </a:p>
          <a:p>
            <a:pPr eaLnBrk="1" hangingPunct="1">
              <a:spcBef>
                <a:spcPct val="0"/>
              </a:spcBef>
              <a:buFontTx/>
              <a:buNone/>
            </a:pPr>
            <a:r>
              <a:rPr lang="el-GR" altLang="en-US" sz="2400" b="1" dirty="0">
                <a:latin typeface="Arial" panose="020B0604020202020204" pitchFamily="34" charset="0"/>
              </a:rPr>
              <a:t>α</a:t>
            </a:r>
            <a:r>
              <a:rPr lang="en-US" altLang="en-US" sz="2400" b="1" dirty="0">
                <a:latin typeface="Arial" panose="020B0604020202020204" pitchFamily="34" charset="0"/>
              </a:rPr>
              <a:t>-</a:t>
            </a:r>
            <a:r>
              <a:rPr lang="ja-JP" altLang="en-US" sz="2400" b="1" dirty="0">
                <a:latin typeface="Arial" panose="020B0604020202020204" pitchFamily="34" charset="0"/>
              </a:rPr>
              <a:t>ヘリックスに富む</a:t>
            </a:r>
            <a:endParaRPr lang="en-US" altLang="en-US" sz="2400" dirty="0">
              <a:latin typeface="Arial" panose="020B0604020202020204" pitchFamily="34" charset="0"/>
            </a:endParaRPr>
          </a:p>
        </p:txBody>
      </p:sp>
      <p:sp>
        <p:nvSpPr>
          <p:cNvPr id="59401" name="Rectangle 8"/>
          <p:cNvSpPr>
            <a:spLocks noChangeArrowheads="1"/>
          </p:cNvSpPr>
          <p:nvPr/>
        </p:nvSpPr>
        <p:spPr bwMode="auto">
          <a:xfrm>
            <a:off x="5992895" y="4888528"/>
            <a:ext cx="3713957" cy="23083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ja-JP" altLang="en-US" sz="2400" b="1" dirty="0">
                <a:latin typeface="Arial" panose="020B0604020202020204" pitchFamily="34" charset="0"/>
              </a:rPr>
              <a:t>異常（感染性）プリオン</a:t>
            </a:r>
            <a:endParaRPr lang="en-US" altLang="ja-JP" sz="2400" b="1" dirty="0">
              <a:latin typeface="Arial" panose="020B0604020202020204" pitchFamily="34" charset="0"/>
            </a:endParaRPr>
          </a:p>
          <a:p>
            <a:pPr eaLnBrk="1" hangingPunct="1">
              <a:spcBef>
                <a:spcPct val="0"/>
              </a:spcBef>
              <a:buFontTx/>
              <a:buNone/>
            </a:pPr>
            <a:r>
              <a:rPr lang="ja-JP" altLang="en-US" sz="2400" b="1" dirty="0">
                <a:latin typeface="Arial" panose="020B0604020202020204" pitchFamily="34" charset="0"/>
              </a:rPr>
              <a:t>蛋白　</a:t>
            </a:r>
            <a:r>
              <a:rPr lang="en-US" altLang="en-US" sz="2400" b="1" dirty="0" err="1">
                <a:latin typeface="Arial" panose="020B0604020202020204" pitchFamily="34" charset="0"/>
              </a:rPr>
              <a:t>PrP</a:t>
            </a:r>
            <a:r>
              <a:rPr lang="en-US" altLang="en-US" sz="2400" b="1" baseline="30000" dirty="0" err="1">
                <a:latin typeface="Arial" panose="020B0604020202020204" pitchFamily="34" charset="0"/>
              </a:rPr>
              <a:t>Sc</a:t>
            </a:r>
            <a:r>
              <a:rPr lang="en-US" altLang="en-US" sz="2400" b="1" dirty="0">
                <a:latin typeface="Arial" panose="020B0604020202020204" pitchFamily="34" charset="0"/>
              </a:rPr>
              <a:t> </a:t>
            </a:r>
          </a:p>
          <a:p>
            <a:pPr eaLnBrk="1" hangingPunct="1">
              <a:spcBef>
                <a:spcPct val="0"/>
              </a:spcBef>
              <a:buFontTx/>
              <a:buNone/>
            </a:pPr>
            <a:r>
              <a:rPr lang="en-US" altLang="en-US" sz="2400" b="1" dirty="0">
                <a:latin typeface="Arial" panose="020B0604020202020204" pitchFamily="34" charset="0"/>
              </a:rPr>
              <a:t>scrapie-like prion protein</a:t>
            </a:r>
          </a:p>
          <a:p>
            <a:pPr eaLnBrk="1" hangingPunct="1">
              <a:spcBef>
                <a:spcPct val="0"/>
              </a:spcBef>
              <a:buNone/>
            </a:pPr>
            <a:r>
              <a:rPr lang="el-GR" altLang="en-US" sz="2400" b="1" dirty="0">
                <a:latin typeface="Arial" panose="020B0604020202020204" pitchFamily="34" charset="0"/>
              </a:rPr>
              <a:t>β</a:t>
            </a:r>
            <a:r>
              <a:rPr lang="en-US" altLang="en-US" sz="2400" b="1" dirty="0">
                <a:latin typeface="Arial" panose="020B0604020202020204" pitchFamily="34" charset="0"/>
              </a:rPr>
              <a:t>-</a:t>
            </a:r>
            <a:r>
              <a:rPr lang="ja-JP" altLang="en-US" sz="2400" b="1" dirty="0">
                <a:latin typeface="Arial" panose="020B0604020202020204" pitchFamily="34" charset="0"/>
              </a:rPr>
              <a:t>シートに富む</a:t>
            </a:r>
            <a:endParaRPr lang="en-US" altLang="en-US" sz="2400" b="1" dirty="0">
              <a:latin typeface="Arial" panose="020B0604020202020204" pitchFamily="34" charset="0"/>
            </a:endParaRPr>
          </a:p>
          <a:p>
            <a:pPr eaLnBrk="1" hangingPunct="1">
              <a:spcBef>
                <a:spcPct val="0"/>
              </a:spcBef>
              <a:buFontTx/>
              <a:buNone/>
            </a:pPr>
            <a:endParaRPr lang="en-US" altLang="en-US" sz="2400" b="1" dirty="0">
              <a:latin typeface="Arial" panose="020B0604020202020204" pitchFamily="34" charset="0"/>
            </a:endParaRPr>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28</a:t>
            </a:fld>
            <a:endParaRPr lang="en-US" altLang="en-US" dirty="0"/>
          </a:p>
        </p:txBody>
      </p:sp>
      <p:sp>
        <p:nvSpPr>
          <p:cNvPr id="59394" name="Title 1"/>
          <p:cNvSpPr>
            <a:spLocks noGrp="1"/>
          </p:cNvSpPr>
          <p:nvPr>
            <p:ph type="title"/>
          </p:nvPr>
        </p:nvSpPr>
        <p:spPr>
          <a:xfrm>
            <a:off x="2590800" y="-90723"/>
            <a:ext cx="8229600" cy="914400"/>
          </a:xfrm>
        </p:spPr>
        <p:txBody>
          <a:bodyPr/>
          <a:lstStyle/>
          <a:p>
            <a:pPr eaLnBrk="1" hangingPunct="1"/>
            <a:r>
              <a:rPr lang="ja-JP" altLang="en-US" sz="2800" b="1" dirty="0">
                <a:solidFill>
                  <a:srgbClr val="0000FF"/>
                </a:solidFill>
                <a:latin typeface="Arial" panose="020B0604020202020204" pitchFamily="34" charset="0"/>
              </a:rPr>
              <a:t>プリオン蛋白の構造</a:t>
            </a:r>
            <a:endParaRPr lang="en-US" altLang="en-US" sz="2800" dirty="0">
              <a:solidFill>
                <a:srgbClr val="0000FF"/>
              </a:solidFill>
            </a:endParaRPr>
          </a:p>
        </p:txBody>
      </p:sp>
      <p:pic>
        <p:nvPicPr>
          <p:cNvPr id="3" name="図 2"/>
          <p:cNvPicPr>
            <a:picLocks noChangeAspect="1"/>
          </p:cNvPicPr>
          <p:nvPr/>
        </p:nvPicPr>
        <p:blipFill rotWithShape="1">
          <a:blip r:embed="rId7"/>
          <a:srcRect r="8045"/>
          <a:stretch/>
        </p:blipFill>
        <p:spPr>
          <a:xfrm>
            <a:off x="-73080" y="4049777"/>
            <a:ext cx="3861757" cy="3165241"/>
          </a:xfrm>
          <a:prstGeom prst="rect">
            <a:avLst/>
          </a:prstGeom>
        </p:spPr>
      </p:pic>
      <p:pic>
        <p:nvPicPr>
          <p:cNvPr id="12" name="図 11"/>
          <p:cNvPicPr>
            <a:picLocks noChangeAspect="1"/>
          </p:cNvPicPr>
          <p:nvPr/>
        </p:nvPicPr>
        <p:blipFill rotWithShape="1">
          <a:blip r:embed="rId7"/>
          <a:srcRect l="15815" t="86811" r="2754" b="-978"/>
          <a:stretch/>
        </p:blipFill>
        <p:spPr>
          <a:xfrm>
            <a:off x="-21640" y="3621626"/>
            <a:ext cx="3419798" cy="448454"/>
          </a:xfrm>
          <a:prstGeom prst="rect">
            <a:avLst/>
          </a:prstGeom>
        </p:spPr>
      </p:pic>
      <p:sp>
        <p:nvSpPr>
          <p:cNvPr id="4" name="正方形/長方形 3"/>
          <p:cNvSpPr/>
          <p:nvPr/>
        </p:nvSpPr>
        <p:spPr>
          <a:xfrm>
            <a:off x="211684" y="2843481"/>
            <a:ext cx="2065033" cy="646331"/>
          </a:xfrm>
          <a:prstGeom prst="rect">
            <a:avLst/>
          </a:prstGeom>
        </p:spPr>
        <p:txBody>
          <a:bodyPr wrap="square">
            <a:spAutoFit/>
          </a:bodyPr>
          <a:lstStyle/>
          <a:p>
            <a:r>
              <a:rPr lang="ja-JP" altLang="en-US" b="1" dirty="0">
                <a:latin typeface="+mj-ea"/>
                <a:ea typeface="+mj-ea"/>
              </a:rPr>
              <a:t>シンプル微生物学第５版 </a:t>
            </a:r>
            <a:r>
              <a:rPr lang="ja-JP" altLang="en-US" b="1" dirty="0" err="1">
                <a:latin typeface="+mj-ea"/>
                <a:ea typeface="+mj-ea"/>
              </a:rPr>
              <a:t>ｐ</a:t>
            </a:r>
            <a:r>
              <a:rPr lang="en-US" altLang="ja-JP" b="1" dirty="0">
                <a:latin typeface="+mj-ea"/>
                <a:ea typeface="+mj-ea"/>
              </a:rPr>
              <a:t>.337</a:t>
            </a:r>
            <a:endParaRPr lang="ja-JP" altLang="en-US" dirty="0">
              <a:latin typeface="+mj-ea"/>
              <a:ea typeface="+mj-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4572000" y="-62111"/>
            <a:ext cx="4038600" cy="762000"/>
          </a:xfrm>
        </p:spPr>
        <p:txBody>
          <a:bodyPr/>
          <a:lstStyle/>
          <a:p>
            <a:pPr eaLnBrk="1" hangingPunct="1"/>
            <a:r>
              <a:rPr lang="ja-JP" altLang="en-US" sz="2800" b="1" dirty="0">
                <a:solidFill>
                  <a:srgbClr val="0000FF"/>
                </a:solidFill>
              </a:rPr>
              <a:t>プリオン蛋白の変換</a:t>
            </a:r>
            <a:endParaRPr lang="en-US" altLang="en-US" sz="2800" b="1" dirty="0">
              <a:solidFill>
                <a:srgbClr val="0000FF"/>
              </a:solidFill>
            </a:endParaRPr>
          </a:p>
        </p:txBody>
      </p:sp>
      <p:sp>
        <p:nvSpPr>
          <p:cNvPr id="60419" name="Content Placeholder 2"/>
          <p:cNvSpPr>
            <a:spLocks noGrp="1"/>
          </p:cNvSpPr>
          <p:nvPr>
            <p:ph idx="1"/>
          </p:nvPr>
        </p:nvSpPr>
        <p:spPr>
          <a:xfrm>
            <a:off x="4261843" y="547145"/>
            <a:ext cx="4648200" cy="4525963"/>
          </a:xfrm>
        </p:spPr>
        <p:txBody>
          <a:bodyPr/>
          <a:lstStyle/>
          <a:p>
            <a:pPr eaLnBrk="1" hangingPunct="1">
              <a:buClr>
                <a:srgbClr val="FF0000"/>
              </a:buClr>
              <a:buFont typeface="Wingdings" panose="05000000000000000000" pitchFamily="2" charset="2"/>
              <a:buChar char="l"/>
            </a:pPr>
            <a:r>
              <a:rPr lang="ja-JP" altLang="en-US" sz="2400" b="1" dirty="0"/>
              <a:t>正常プリオン蛋白</a:t>
            </a:r>
            <a:r>
              <a:rPr lang="en-US" altLang="en-US" sz="2400" b="1" dirty="0"/>
              <a:t> </a:t>
            </a:r>
            <a:r>
              <a:rPr lang="en-US" altLang="en-US" sz="2400" b="1" dirty="0" err="1"/>
              <a:t>PrP</a:t>
            </a:r>
            <a:r>
              <a:rPr lang="en-US" altLang="en-US" sz="2400" b="1" baseline="30000" dirty="0" err="1"/>
              <a:t>C</a:t>
            </a:r>
            <a:r>
              <a:rPr lang="ja-JP" altLang="en-US" sz="2400" b="1" dirty="0"/>
              <a:t>は宿主遺伝子にコード。</a:t>
            </a:r>
            <a:r>
              <a:rPr lang="el-GR" altLang="en-US" sz="2400" b="1" dirty="0"/>
              <a:t>α</a:t>
            </a:r>
            <a:r>
              <a:rPr lang="en-US" altLang="en-US" sz="2400" b="1" dirty="0"/>
              <a:t>-helix</a:t>
            </a:r>
            <a:r>
              <a:rPr lang="ja-JP" altLang="en-US" sz="2400" b="1" dirty="0"/>
              <a:t>に富む</a:t>
            </a:r>
            <a:endParaRPr lang="en-US" altLang="en-US" sz="2400" b="1" dirty="0"/>
          </a:p>
          <a:p>
            <a:pPr eaLnBrk="1" hangingPunct="1">
              <a:buClr>
                <a:srgbClr val="FF0000"/>
              </a:buClr>
              <a:buFont typeface="Wingdings" panose="05000000000000000000" pitchFamily="2" charset="2"/>
              <a:buChar char="l"/>
            </a:pPr>
            <a:r>
              <a:rPr lang="ja-JP" altLang="en-US" sz="2400" b="1" dirty="0"/>
              <a:t>病変を起こす異常（感染性）プリオン蛋白質</a:t>
            </a:r>
            <a:r>
              <a:rPr lang="en-US" altLang="en-US" sz="2400" b="1" dirty="0"/>
              <a:t> </a:t>
            </a:r>
            <a:r>
              <a:rPr lang="en-US" altLang="en-US" sz="2400" b="1" dirty="0" err="1"/>
              <a:t>PrP</a:t>
            </a:r>
            <a:r>
              <a:rPr lang="en-US" altLang="en-US" sz="2400" b="1" baseline="30000" dirty="0" err="1"/>
              <a:t>Sc</a:t>
            </a:r>
            <a:r>
              <a:rPr lang="en-US" altLang="en-US" sz="2400" b="1" dirty="0"/>
              <a:t> </a:t>
            </a:r>
            <a:r>
              <a:rPr lang="ja-JP" altLang="en-US" sz="2400" b="1" dirty="0"/>
              <a:t>は、</a:t>
            </a:r>
            <a:r>
              <a:rPr lang="el-GR" altLang="en-US" sz="2400" b="1" dirty="0"/>
              <a:t>β</a:t>
            </a:r>
            <a:r>
              <a:rPr lang="en-US" altLang="en-US" sz="2400" b="1" dirty="0"/>
              <a:t>-</a:t>
            </a:r>
            <a:r>
              <a:rPr lang="ja-JP" altLang="en-US" sz="2400" b="1" dirty="0"/>
              <a:t>シートに富む</a:t>
            </a:r>
            <a:endParaRPr lang="en-US" altLang="en-US" sz="2400" b="1" dirty="0"/>
          </a:p>
          <a:p>
            <a:pPr eaLnBrk="1" hangingPunct="1">
              <a:buClr>
                <a:srgbClr val="FF0000"/>
              </a:buClr>
              <a:buFont typeface="Wingdings" panose="05000000000000000000" pitchFamily="2" charset="2"/>
              <a:buChar char="l"/>
            </a:pPr>
            <a:r>
              <a:rPr lang="ja-JP" altLang="en-US" sz="2400" b="1" dirty="0"/>
              <a:t>プリオン蛋白が、</a:t>
            </a:r>
            <a:r>
              <a:rPr lang="en-US" altLang="en-US" sz="2400" b="1" dirty="0"/>
              <a:t>α-</a:t>
            </a:r>
            <a:r>
              <a:rPr lang="ja-JP" altLang="en-US" sz="2400" b="1" dirty="0"/>
              <a:t>ヘリックスから</a:t>
            </a:r>
            <a:r>
              <a:rPr lang="el-GR" altLang="en-US" sz="2400" b="1" dirty="0"/>
              <a:t>β</a:t>
            </a:r>
            <a:r>
              <a:rPr lang="en-US" altLang="en-US" sz="2400" b="1" dirty="0"/>
              <a:t> </a:t>
            </a:r>
            <a:r>
              <a:rPr lang="ja-JP" altLang="en-US" sz="2400" b="1" dirty="0"/>
              <a:t>シートに構造変化</a:t>
            </a:r>
            <a:r>
              <a:rPr lang="en-US" altLang="en-US" sz="2400" b="1" dirty="0"/>
              <a:t> </a:t>
            </a:r>
          </a:p>
          <a:p>
            <a:pPr eaLnBrk="1" hangingPunct="1"/>
            <a:endParaRPr lang="en-US" altLang="en-US" sz="2400" b="1" baseline="30000" dirty="0"/>
          </a:p>
        </p:txBody>
      </p:sp>
      <p:pic>
        <p:nvPicPr>
          <p:cNvPr id="60420" name="Picture 3" descr="http://www.studentconsult.com/common/showimage.cfm?mediaISBN=9780323054706&amp;FigFile=M9780323054706-066-f001.jpg&amp;size=full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09" y="212271"/>
            <a:ext cx="37338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29</a:t>
            </a:fld>
            <a:endParaRPr lang="en-US" altLang="en-US" dirty="0"/>
          </a:p>
        </p:txBody>
      </p:sp>
      <p:sp>
        <p:nvSpPr>
          <p:cNvPr id="3" name="正方形/長方形 2"/>
          <p:cNvSpPr/>
          <p:nvPr/>
        </p:nvSpPr>
        <p:spPr>
          <a:xfrm>
            <a:off x="2971800" y="1447800"/>
            <a:ext cx="1794209" cy="461665"/>
          </a:xfrm>
          <a:prstGeom prst="rect">
            <a:avLst/>
          </a:prstGeom>
        </p:spPr>
        <p:txBody>
          <a:bodyPr wrap="square">
            <a:spAutoFit/>
          </a:bodyPr>
          <a:lstStyle/>
          <a:p>
            <a:r>
              <a:rPr lang="en-US" altLang="en-US" sz="2400" b="1" dirty="0" err="1">
                <a:solidFill>
                  <a:srgbClr val="FF0000"/>
                </a:solidFill>
              </a:rPr>
              <a:t>PrP</a:t>
            </a:r>
            <a:r>
              <a:rPr lang="en-US" altLang="ja-JP" sz="2400" b="1" baseline="30000" dirty="0" err="1">
                <a:solidFill>
                  <a:srgbClr val="FF0000"/>
                </a:solidFill>
              </a:rPr>
              <a:t>Sc</a:t>
            </a:r>
            <a:endParaRPr lang="ja-JP" altLang="en-US" sz="2400" dirty="0">
              <a:solidFill>
                <a:srgbClr val="FF0000"/>
              </a:solidFill>
            </a:endParaRPr>
          </a:p>
        </p:txBody>
      </p:sp>
      <p:sp>
        <p:nvSpPr>
          <p:cNvPr id="4" name="正方形/長方形 3"/>
          <p:cNvSpPr/>
          <p:nvPr/>
        </p:nvSpPr>
        <p:spPr>
          <a:xfrm>
            <a:off x="2231335" y="421967"/>
            <a:ext cx="862737" cy="461665"/>
          </a:xfrm>
          <a:prstGeom prst="rect">
            <a:avLst/>
          </a:prstGeom>
        </p:spPr>
        <p:txBody>
          <a:bodyPr wrap="none">
            <a:spAutoFit/>
          </a:bodyPr>
          <a:lstStyle/>
          <a:p>
            <a:r>
              <a:rPr lang="en-US" altLang="en-US" sz="2400" b="1" dirty="0" err="1"/>
              <a:t>PrP</a:t>
            </a:r>
            <a:r>
              <a:rPr lang="en-US" altLang="en-US" sz="2400" b="1" baseline="30000" dirty="0" err="1"/>
              <a:t>C</a:t>
            </a:r>
            <a:endParaRPr lang="ja-JP" altLang="en-US" sz="2400" dirty="0"/>
          </a:p>
        </p:txBody>
      </p:sp>
      <p:sp>
        <p:nvSpPr>
          <p:cNvPr id="5" name="正方形/長方形 4"/>
          <p:cNvSpPr/>
          <p:nvPr/>
        </p:nvSpPr>
        <p:spPr>
          <a:xfrm>
            <a:off x="2170043" y="2957974"/>
            <a:ext cx="1487557" cy="1200329"/>
          </a:xfrm>
          <a:prstGeom prst="rect">
            <a:avLst/>
          </a:prstGeom>
        </p:spPr>
        <p:txBody>
          <a:bodyPr wrap="square">
            <a:spAutoFit/>
          </a:bodyPr>
          <a:lstStyle/>
          <a:p>
            <a:r>
              <a:rPr lang="en-US" altLang="en-US" sz="2400" b="1" dirty="0" err="1">
                <a:solidFill>
                  <a:srgbClr val="FF0000"/>
                </a:solidFill>
              </a:rPr>
              <a:t>PrP</a:t>
            </a:r>
            <a:r>
              <a:rPr lang="en-US" altLang="en-US" sz="2400" b="1" baseline="30000" dirty="0">
                <a:solidFill>
                  <a:srgbClr val="FF0000"/>
                </a:solidFill>
              </a:rPr>
              <a:t> C</a:t>
            </a:r>
            <a:r>
              <a:rPr lang="ja-JP" altLang="en-US" sz="2400" b="1" dirty="0">
                <a:solidFill>
                  <a:srgbClr val="FF0000"/>
                </a:solidFill>
              </a:rPr>
              <a:t>が</a:t>
            </a:r>
            <a:r>
              <a:rPr lang="en-US" altLang="en-US" sz="2400" b="1" dirty="0" err="1">
                <a:solidFill>
                  <a:srgbClr val="FF0000"/>
                </a:solidFill>
              </a:rPr>
              <a:t>PrP</a:t>
            </a:r>
            <a:r>
              <a:rPr lang="en-US" altLang="en-US" sz="2400" b="1" baseline="30000" dirty="0">
                <a:solidFill>
                  <a:srgbClr val="FF0000"/>
                </a:solidFill>
              </a:rPr>
              <a:t> </a:t>
            </a:r>
            <a:r>
              <a:rPr lang="en-US" altLang="ja-JP" sz="2400" b="1" baseline="30000" dirty="0" err="1">
                <a:solidFill>
                  <a:srgbClr val="FF0000"/>
                </a:solidFill>
              </a:rPr>
              <a:t>Sc</a:t>
            </a:r>
            <a:r>
              <a:rPr lang="ja-JP" altLang="en-US" sz="2400" b="1" dirty="0">
                <a:solidFill>
                  <a:srgbClr val="FF0000"/>
                </a:solidFill>
              </a:rPr>
              <a:t>に変化</a:t>
            </a:r>
            <a:endParaRPr lang="ja-JP" altLang="en-US" sz="2400" dirty="0">
              <a:solidFill>
                <a:srgbClr val="FF0000"/>
              </a:solidFill>
            </a:endParaRPr>
          </a:p>
        </p:txBody>
      </p:sp>
      <p:pic>
        <p:nvPicPr>
          <p:cNvPr id="7" name="図 6">
            <a:extLst>
              <a:ext uri="{FF2B5EF4-FFF2-40B4-BE49-F238E27FC236}">
                <a16:creationId xmlns:a16="http://schemas.microsoft.com/office/drawing/2014/main" id="{590CA7D1-1283-4AF5-A33B-6993449456B3}"/>
              </a:ext>
            </a:extLst>
          </p:cNvPr>
          <p:cNvPicPr>
            <a:picLocks noChangeAspect="1"/>
          </p:cNvPicPr>
          <p:nvPr/>
        </p:nvPicPr>
        <p:blipFill>
          <a:blip r:embed="rId3"/>
          <a:stretch>
            <a:fillRect/>
          </a:stretch>
        </p:blipFill>
        <p:spPr>
          <a:xfrm>
            <a:off x="3972013" y="3429000"/>
            <a:ext cx="5175035" cy="3971890"/>
          </a:xfrm>
          <a:prstGeom prst="rect">
            <a:avLst/>
          </a:prstGeom>
        </p:spPr>
      </p:pic>
      <p:sp>
        <p:nvSpPr>
          <p:cNvPr id="10" name="正方形/長方形 9"/>
          <p:cNvSpPr/>
          <p:nvPr/>
        </p:nvSpPr>
        <p:spPr>
          <a:xfrm>
            <a:off x="3851609" y="3365370"/>
            <a:ext cx="1828800" cy="707886"/>
          </a:xfrm>
          <a:prstGeom prst="rect">
            <a:avLst/>
          </a:prstGeom>
        </p:spPr>
        <p:txBody>
          <a:bodyPr wrap="square">
            <a:spAutoFit/>
          </a:bodyPr>
          <a:lstStyle/>
          <a:p>
            <a:r>
              <a:rPr lang="ja-JP" altLang="en-US" sz="2000" b="1" dirty="0"/>
              <a:t>標準微生物学 </a:t>
            </a:r>
            <a:r>
              <a:rPr lang="ja-JP" altLang="en-US" sz="2000" b="1" dirty="0" err="1"/>
              <a:t>ｐ</a:t>
            </a:r>
            <a:r>
              <a:rPr lang="en-US" altLang="ja-JP" sz="2000" b="1" dirty="0"/>
              <a:t>. 516</a:t>
            </a:r>
            <a:endParaRPr lang="ja-JP" alt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762000" y="-103300"/>
            <a:ext cx="7543800" cy="1066800"/>
          </a:xfrm>
        </p:spPr>
        <p:txBody>
          <a:bodyPr/>
          <a:lstStyle/>
          <a:p>
            <a:r>
              <a:rPr lang="ja-JP" altLang="en-US" sz="2800" b="1" dirty="0">
                <a:solidFill>
                  <a:srgbClr val="0000FF"/>
                </a:solidFill>
                <a:ea typeface="ＭＳ Ｐゴシック" panose="020B0600070205080204" pitchFamily="50" charset="-128"/>
              </a:rPr>
              <a:t>中枢神経ウイルス感染症の分類</a:t>
            </a:r>
            <a:endParaRPr lang="en-US" altLang="en-US" sz="2800" b="1" dirty="0">
              <a:solidFill>
                <a:srgbClr val="0000FF"/>
              </a:solidFill>
              <a:ea typeface="ＭＳ Ｐゴシック" panose="020B0600070205080204" pitchFamily="50" charset="-12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35463289"/>
              </p:ext>
            </p:extLst>
          </p:nvPr>
        </p:nvGraphicFramePr>
        <p:xfrm>
          <a:off x="419100" y="1194815"/>
          <a:ext cx="8229600" cy="167629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640046">
                <a:tc>
                  <a:txBody>
                    <a:bodyPr/>
                    <a:lstStyle/>
                    <a:p>
                      <a:pPr marL="0" marR="0" lvl="0" indent="-90488" algn="l" defTabSz="457200"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dirty="0">
                          <a:ln>
                            <a:noFill/>
                          </a:ln>
                          <a:solidFill>
                            <a:srgbClr val="FFFF00"/>
                          </a:solidFill>
                          <a:effectLst/>
                          <a:latin typeface="Lucida Grande" charset="0"/>
                          <a:ea typeface="ＭＳ Ｐゴシック" charset="-128"/>
                        </a:rPr>
                        <a:t>ウイルスの検出</a:t>
                      </a:r>
                      <a:endParaRPr kumimoji="0" lang="en-US" sz="2800" b="1" i="0" u="none" strike="noStrike" cap="none" normalizeH="0" baseline="0" dirty="0">
                        <a:ln>
                          <a:noFill/>
                        </a:ln>
                        <a:solidFill>
                          <a:srgbClr val="FFFF00"/>
                        </a:solidFill>
                        <a:effectLst/>
                        <a:latin typeface="Lucida Grande" charset="0"/>
                        <a:ea typeface="ＭＳ Ｐゴシック" charset="-128"/>
                      </a:endParaRPr>
                    </a:p>
                  </a:txBody>
                  <a:tcPr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90488"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00"/>
                          </a:solidFill>
                          <a:effectLst/>
                          <a:latin typeface="Lucida Grande" charset="0"/>
                          <a:ea typeface="ＭＳ Ｐゴシック" charset="-128"/>
                        </a:rPr>
                        <a:t>Yes</a:t>
                      </a:r>
                    </a:p>
                  </a:txBody>
                  <a:tcPr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90488"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00"/>
                          </a:solidFill>
                          <a:effectLst/>
                          <a:latin typeface="Lucida Grande" charset="0"/>
                          <a:ea typeface="ＭＳ Ｐゴシック" charset="-128"/>
                        </a:rPr>
                        <a:t>No</a:t>
                      </a:r>
                    </a:p>
                  </a:txBody>
                  <a:tcPr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0"/>
                  </a:ext>
                </a:extLst>
              </a:tr>
              <a:tr h="371334">
                <a:tc>
                  <a:txBody>
                    <a:bodyPr/>
                    <a:lstStyle/>
                    <a:p>
                      <a:pPr marL="0" marR="0" lvl="0" indent="-90488" algn="l" defTabSz="457200"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dirty="0">
                          <a:ln>
                            <a:noFill/>
                          </a:ln>
                          <a:solidFill>
                            <a:srgbClr val="000000"/>
                          </a:solidFill>
                          <a:effectLst/>
                          <a:latin typeface="Lucida Grande" charset="0"/>
                          <a:ea typeface="ＭＳ Ｐゴシック" charset="-128"/>
                        </a:rPr>
                        <a:t>急性　</a:t>
                      </a:r>
                      <a:r>
                        <a:rPr kumimoji="0" lang="en-US" sz="2800" b="1" i="0" u="none" strike="noStrike" cap="none" normalizeH="0" baseline="0" dirty="0">
                          <a:ln>
                            <a:noFill/>
                          </a:ln>
                          <a:solidFill>
                            <a:srgbClr val="000000"/>
                          </a:solidFill>
                          <a:effectLst/>
                          <a:latin typeface="Lucida Grande" charset="0"/>
                          <a:ea typeface="ＭＳ Ｐゴシック" charset="-128"/>
                        </a:rPr>
                        <a:t>Acute</a:t>
                      </a:r>
                    </a:p>
                  </a:txBody>
                  <a:tcPr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4EB"/>
                    </a:solidFill>
                  </a:tcPr>
                </a:tc>
                <a:tc>
                  <a:txBody>
                    <a:bodyPr/>
                    <a:lstStyle/>
                    <a:p>
                      <a:pPr marL="0" marR="0" lvl="0" indent="-90488" algn="l" defTabSz="457200"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dirty="0">
                          <a:ln>
                            <a:noFill/>
                          </a:ln>
                          <a:solidFill>
                            <a:srgbClr val="000000"/>
                          </a:solidFill>
                          <a:effectLst/>
                          <a:latin typeface="Lucida Grande" charset="0"/>
                          <a:ea typeface="ＭＳ Ｐゴシック" charset="-128"/>
                        </a:rPr>
                        <a:t>一群　</a:t>
                      </a:r>
                      <a:r>
                        <a:rPr kumimoji="0" lang="en-US" sz="2800" b="1" i="0" u="none" strike="noStrike" cap="none" normalizeH="0" baseline="0" dirty="0">
                          <a:ln>
                            <a:noFill/>
                          </a:ln>
                          <a:solidFill>
                            <a:srgbClr val="000000"/>
                          </a:solidFill>
                          <a:effectLst/>
                          <a:latin typeface="Lucida Grande" charset="0"/>
                          <a:ea typeface="ＭＳ Ｐゴシック" charset="-128"/>
                        </a:rPr>
                        <a:t>Group 1</a:t>
                      </a:r>
                    </a:p>
                  </a:txBody>
                  <a:tcPr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4EB"/>
                    </a:solidFill>
                  </a:tcPr>
                </a:tc>
                <a:tc>
                  <a:txBody>
                    <a:bodyPr/>
                    <a:lstStyle/>
                    <a:p>
                      <a:pPr marL="0" marR="0" lvl="0" indent="-90488" algn="l" defTabSz="457200"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dirty="0">
                          <a:ln>
                            <a:noFill/>
                          </a:ln>
                          <a:solidFill>
                            <a:srgbClr val="000000"/>
                          </a:solidFill>
                          <a:effectLst/>
                          <a:latin typeface="Lucida Grande" charset="0"/>
                          <a:ea typeface="ＭＳ Ｐゴシック" charset="-128"/>
                        </a:rPr>
                        <a:t>二群　</a:t>
                      </a:r>
                      <a:r>
                        <a:rPr kumimoji="0" lang="en-US" sz="2800" b="1" i="0" u="none" strike="noStrike" cap="none" normalizeH="0" baseline="0" dirty="0">
                          <a:ln>
                            <a:noFill/>
                          </a:ln>
                          <a:solidFill>
                            <a:srgbClr val="000000"/>
                          </a:solidFill>
                          <a:effectLst/>
                          <a:latin typeface="Lucida Grande" charset="0"/>
                          <a:ea typeface="ＭＳ Ｐゴシック" charset="-128"/>
                        </a:rPr>
                        <a:t>Group 2</a:t>
                      </a:r>
                    </a:p>
                  </a:txBody>
                  <a:tcPr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4EB"/>
                    </a:solidFill>
                  </a:tcPr>
                </a:tc>
                <a:extLst>
                  <a:ext uri="{0D108BD9-81ED-4DB2-BD59-A6C34878D82A}">
                    <a16:rowId xmlns:a16="http://schemas.microsoft.com/office/drawing/2014/main" val="10001"/>
                  </a:ext>
                </a:extLst>
              </a:tr>
              <a:tr h="371334">
                <a:tc>
                  <a:txBody>
                    <a:bodyPr/>
                    <a:lstStyle/>
                    <a:p>
                      <a:pPr marL="0" marR="0" lvl="0" indent="-90488" algn="l" defTabSz="457200"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dirty="0">
                          <a:ln>
                            <a:noFill/>
                          </a:ln>
                          <a:solidFill>
                            <a:srgbClr val="000000"/>
                          </a:solidFill>
                          <a:effectLst/>
                          <a:latin typeface="Lucida Grande" charset="0"/>
                          <a:ea typeface="ＭＳ Ｐゴシック" charset="-128"/>
                        </a:rPr>
                        <a:t>慢性　</a:t>
                      </a:r>
                      <a:r>
                        <a:rPr kumimoji="0" lang="en-US" sz="2800" b="1" i="0" u="none" strike="noStrike" cap="none" normalizeH="0" baseline="0" dirty="0">
                          <a:ln>
                            <a:noFill/>
                          </a:ln>
                          <a:solidFill>
                            <a:srgbClr val="000000"/>
                          </a:solidFill>
                          <a:effectLst/>
                          <a:latin typeface="Lucida Grande" charset="0"/>
                          <a:ea typeface="ＭＳ Ｐゴシック" charset="-128"/>
                        </a:rPr>
                        <a:t>Chronic</a:t>
                      </a:r>
                    </a:p>
                  </a:txBody>
                  <a:tcPr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BF5"/>
                    </a:solidFill>
                  </a:tcPr>
                </a:tc>
                <a:tc>
                  <a:txBody>
                    <a:bodyPr/>
                    <a:lstStyle/>
                    <a:p>
                      <a:pPr marL="0" marR="0" lvl="0" indent="-90488" algn="l" defTabSz="457200"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dirty="0">
                          <a:ln>
                            <a:noFill/>
                          </a:ln>
                          <a:solidFill>
                            <a:srgbClr val="000000"/>
                          </a:solidFill>
                          <a:effectLst/>
                          <a:latin typeface="Lucida Grande" charset="0"/>
                          <a:ea typeface="ＭＳ Ｐゴシック" charset="-128"/>
                        </a:rPr>
                        <a:t>三群　</a:t>
                      </a:r>
                      <a:r>
                        <a:rPr kumimoji="0" lang="en-US" sz="2800" b="1" i="0" u="none" strike="noStrike" cap="none" normalizeH="0" baseline="0" dirty="0">
                          <a:ln>
                            <a:noFill/>
                          </a:ln>
                          <a:solidFill>
                            <a:srgbClr val="000000"/>
                          </a:solidFill>
                          <a:effectLst/>
                          <a:latin typeface="Lucida Grande" charset="0"/>
                          <a:ea typeface="ＭＳ Ｐゴシック" charset="-128"/>
                        </a:rPr>
                        <a:t>Group 3</a:t>
                      </a:r>
                    </a:p>
                  </a:txBody>
                  <a:tcPr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BF5"/>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000000"/>
                          </a:solidFill>
                          <a:effectLst/>
                          <a:latin typeface="Lucida Grande" charset="0"/>
                          <a:ea typeface="ＭＳ Ｐゴシック" charset="-128"/>
                        </a:rPr>
                        <a:t> </a:t>
                      </a:r>
                    </a:p>
                  </a:txBody>
                  <a:tcPr marT="45703" marB="4570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BF5"/>
                    </a:solidFill>
                  </a:tcPr>
                </a:tc>
                <a:extLst>
                  <a:ext uri="{0D108BD9-81ED-4DB2-BD59-A6C34878D82A}">
                    <a16:rowId xmlns:a16="http://schemas.microsoft.com/office/drawing/2014/main" val="10002"/>
                  </a:ext>
                </a:extLst>
              </a:tr>
            </a:tbl>
          </a:graphicData>
        </a:graphic>
      </p:graphicFrame>
      <p:sp>
        <p:nvSpPr>
          <p:cNvPr id="45077" name="TextBox 4"/>
          <p:cNvSpPr txBox="1">
            <a:spLocks noChangeArrowheads="1"/>
          </p:cNvSpPr>
          <p:nvPr/>
        </p:nvSpPr>
        <p:spPr bwMode="auto">
          <a:xfrm>
            <a:off x="533400" y="3318570"/>
            <a:ext cx="84582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Times" panose="02020603050405020304" pitchFamily="18" charset="0"/>
              <a:buChar char="•"/>
              <a:defRPr sz="3200">
                <a:solidFill>
                  <a:schemeClr val="tx1"/>
                </a:solidFill>
                <a:latin typeface="Lucida Grande" charset="0"/>
                <a:ea typeface="ＭＳ Ｐゴシック" panose="020B0600070205080204" pitchFamily="50" charset="-128"/>
              </a:defRPr>
            </a:lvl1pPr>
            <a:lvl2pPr>
              <a:spcBef>
                <a:spcPct val="20000"/>
              </a:spcBef>
              <a:buClr>
                <a:schemeClr val="accent2"/>
              </a:buClr>
              <a:buFont typeface="Wingdings" panose="05000000000000000000" pitchFamily="2" charset="2"/>
              <a:buChar char="w"/>
              <a:defRPr sz="2800">
                <a:solidFill>
                  <a:schemeClr val="tx1"/>
                </a:solidFill>
                <a:latin typeface="Lucida Grande" charset="0"/>
                <a:ea typeface="ＭＳ Ｐゴシック" panose="020B0600070205080204" pitchFamily="50" charset="-128"/>
              </a:defRPr>
            </a:lvl2pPr>
            <a:lvl3pPr marL="1143000" indent="-228600">
              <a:spcBef>
                <a:spcPct val="20000"/>
              </a:spcBef>
              <a:buClr>
                <a:schemeClr val="accent1"/>
              </a:buClr>
              <a:buFont typeface="Wingdings" panose="05000000000000000000" pitchFamily="2" charset="2"/>
              <a:buChar char="§"/>
              <a:defRPr sz="2400">
                <a:solidFill>
                  <a:schemeClr val="tx1"/>
                </a:solidFill>
                <a:latin typeface="Lucida Grande" charset="0"/>
                <a:ea typeface="ＭＳ Ｐゴシック" panose="020B0600070205080204" pitchFamily="50" charset="-128"/>
              </a:defRPr>
            </a:lvl3pPr>
            <a:lvl4pPr marL="1600200" indent="-228600">
              <a:spcBef>
                <a:spcPct val="20000"/>
              </a:spcBef>
              <a:buClr>
                <a:schemeClr val="accent2"/>
              </a:buClr>
              <a:buFont typeface="Times" panose="02020603050405020304" pitchFamily="18" charset="0"/>
              <a:buChar char="•"/>
              <a:defRPr sz="2000">
                <a:solidFill>
                  <a:schemeClr val="tx1"/>
                </a:solidFill>
                <a:latin typeface="Lucida Grande" charset="0"/>
                <a:ea typeface="ＭＳ Ｐゴシック" panose="020B0600070205080204" pitchFamily="50" charset="-128"/>
              </a:defRPr>
            </a:lvl4pPr>
            <a:lvl5pPr marL="2057400" indent="-228600">
              <a:spcBef>
                <a:spcPct val="20000"/>
              </a:spcBef>
              <a:buClr>
                <a:schemeClr val="tx2"/>
              </a:buClr>
              <a:buFont typeface="Wingdings" panose="05000000000000000000" pitchFamily="2" charset="2"/>
              <a:buChar char="§"/>
              <a:defRPr sz="2000">
                <a:solidFill>
                  <a:schemeClr val="tx1"/>
                </a:solidFill>
                <a:latin typeface="Lucida Grande"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Lucida Grande"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Lucida Grande"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Lucida Grande"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Lucida Grande" charset="0"/>
                <a:ea typeface="ＭＳ Ｐゴシック" panose="020B0600070205080204" pitchFamily="50" charset="-128"/>
              </a:defRPr>
            </a:lvl9pPr>
          </a:lstStyle>
          <a:p>
            <a:pPr marL="342900" indent="-342900">
              <a:spcBef>
                <a:spcPct val="0"/>
              </a:spcBef>
              <a:buClr>
                <a:srgbClr val="FF0000"/>
              </a:buClr>
              <a:buFont typeface="Wingdings" panose="05000000000000000000" pitchFamily="2" charset="2"/>
              <a:buChar char="l"/>
            </a:pPr>
            <a:r>
              <a:rPr lang="ja-JP" altLang="en-US" sz="2800" b="1" dirty="0">
                <a:latin typeface="Arial" panose="020B0604020202020204" pitchFamily="34" charset="0"/>
              </a:rPr>
              <a:t>急性ウイルス感染症</a:t>
            </a:r>
            <a:r>
              <a:rPr lang="en-US" altLang="en-US" sz="2800" b="1" dirty="0">
                <a:latin typeface="Arial" panose="020B0604020202020204" pitchFamily="34" charset="0"/>
              </a:rPr>
              <a:t> (</a:t>
            </a:r>
            <a:r>
              <a:rPr lang="ja-JP" altLang="en-US" sz="2800" b="1" dirty="0">
                <a:latin typeface="Arial" panose="020B0604020202020204" pitchFamily="34" charset="0"/>
              </a:rPr>
              <a:t>一群</a:t>
            </a:r>
            <a:r>
              <a:rPr lang="en-US" altLang="en-US" sz="2800" b="1" dirty="0">
                <a:latin typeface="Arial" panose="020B0604020202020204" pitchFamily="34" charset="0"/>
              </a:rPr>
              <a:t>)</a:t>
            </a:r>
          </a:p>
          <a:p>
            <a:pPr marL="800100" lvl="1" indent="-342900">
              <a:spcBef>
                <a:spcPct val="0"/>
              </a:spcBef>
              <a:buClr>
                <a:srgbClr val="FF0000"/>
              </a:buClr>
              <a:buFont typeface="Wingdings" panose="05000000000000000000" pitchFamily="2" charset="2"/>
              <a:buChar char="l"/>
            </a:pPr>
            <a:r>
              <a:rPr lang="ja-JP" altLang="en-US" b="1" dirty="0">
                <a:latin typeface="Arial" panose="020B0604020202020204" pitchFamily="34" charset="0"/>
              </a:rPr>
              <a:t>髄膜炎、ポリオ、ヘルペス、狂犬病</a:t>
            </a:r>
            <a:endParaRPr lang="en-US" altLang="ja-JP" b="1" dirty="0">
              <a:latin typeface="Arial" panose="020B0604020202020204" pitchFamily="34" charset="0"/>
            </a:endParaRPr>
          </a:p>
          <a:p>
            <a:pPr marL="342900" indent="-342900">
              <a:spcBef>
                <a:spcPct val="0"/>
              </a:spcBef>
              <a:buClr>
                <a:srgbClr val="FF0000"/>
              </a:buClr>
              <a:buFont typeface="Wingdings" panose="05000000000000000000" pitchFamily="2" charset="2"/>
              <a:buChar char="l"/>
            </a:pPr>
            <a:r>
              <a:rPr lang="ja-JP" altLang="en-US" sz="2800" b="1" dirty="0">
                <a:latin typeface="Arial" panose="020B0604020202020204" pitchFamily="34" charset="0"/>
              </a:rPr>
              <a:t>感染後・</a:t>
            </a:r>
            <a:r>
              <a:rPr lang="en-US" altLang="en-US" sz="2800" b="1" dirty="0">
                <a:latin typeface="Arial" panose="020B0604020202020204" pitchFamily="34" charset="0"/>
              </a:rPr>
              <a:t> </a:t>
            </a:r>
            <a:r>
              <a:rPr lang="ja-JP" altLang="en-US" sz="2800" b="1" dirty="0">
                <a:latin typeface="Arial" panose="020B0604020202020204" pitchFamily="34" charset="0"/>
              </a:rPr>
              <a:t>ワクチン後脳炎</a:t>
            </a:r>
            <a:r>
              <a:rPr lang="en-US" altLang="en-US" sz="2800" b="1" dirty="0">
                <a:latin typeface="Arial" panose="020B0604020202020204" pitchFamily="34" charset="0"/>
              </a:rPr>
              <a:t> (</a:t>
            </a:r>
            <a:r>
              <a:rPr lang="ja-JP" altLang="en-US" sz="2800" b="1" dirty="0">
                <a:latin typeface="Arial" panose="020B0604020202020204" pitchFamily="34" charset="0"/>
              </a:rPr>
              <a:t>二群</a:t>
            </a:r>
            <a:r>
              <a:rPr lang="en-US" altLang="en-US" sz="2800" b="1" dirty="0">
                <a:latin typeface="Arial" panose="020B0604020202020204" pitchFamily="34" charset="0"/>
              </a:rPr>
              <a:t>)</a:t>
            </a:r>
          </a:p>
          <a:p>
            <a:pPr marL="800100" lvl="1" indent="-342900">
              <a:spcBef>
                <a:spcPct val="0"/>
              </a:spcBef>
              <a:buClr>
                <a:srgbClr val="FF0000"/>
              </a:buClr>
              <a:buFont typeface="Wingdings" panose="05000000000000000000" pitchFamily="2" charset="2"/>
              <a:buChar char="l"/>
            </a:pPr>
            <a:r>
              <a:rPr lang="en-US" altLang="en-US" b="1" dirty="0">
                <a:latin typeface="Arial" panose="020B0604020202020204" pitchFamily="34" charset="0"/>
              </a:rPr>
              <a:t>ADEM</a:t>
            </a:r>
          </a:p>
          <a:p>
            <a:pPr marL="800100" lvl="1" indent="-342900">
              <a:spcBef>
                <a:spcPct val="0"/>
              </a:spcBef>
              <a:buClr>
                <a:srgbClr val="FF0000"/>
              </a:buClr>
              <a:buFont typeface="Wingdings" panose="05000000000000000000" pitchFamily="2" charset="2"/>
              <a:buChar char="l"/>
            </a:pPr>
            <a:r>
              <a:rPr lang="ja-JP" altLang="en-US" b="1" dirty="0">
                <a:latin typeface="Arial" panose="020B0604020202020204" pitchFamily="34" charset="0"/>
              </a:rPr>
              <a:t>ギランバレー症候群　</a:t>
            </a:r>
            <a:r>
              <a:rPr lang="en-US" altLang="en-US" b="1" dirty="0">
                <a:latin typeface="Arial" panose="020B0604020202020204" pitchFamily="34" charset="0"/>
              </a:rPr>
              <a:t>Guillain-Barr</a:t>
            </a:r>
            <a:r>
              <a:rPr lang="en-US" altLang="en-US" b="1" dirty="0">
                <a:latin typeface="Arial" panose="020B0604020202020204" pitchFamily="34" charset="0"/>
                <a:cs typeface="Arial" panose="020B0604020202020204" pitchFamily="34" charset="0"/>
              </a:rPr>
              <a:t>é</a:t>
            </a:r>
            <a:r>
              <a:rPr lang="en-US" altLang="en-US" b="1" dirty="0">
                <a:latin typeface="Arial" panose="020B0604020202020204" pitchFamily="34" charset="0"/>
              </a:rPr>
              <a:t> syndrome</a:t>
            </a:r>
          </a:p>
          <a:p>
            <a:pPr marL="342900" indent="-342900">
              <a:spcBef>
                <a:spcPct val="0"/>
              </a:spcBef>
              <a:buClr>
                <a:srgbClr val="FF0000"/>
              </a:buClr>
              <a:buFont typeface="Wingdings" panose="05000000000000000000" pitchFamily="2" charset="2"/>
              <a:buChar char="l"/>
            </a:pPr>
            <a:r>
              <a:rPr lang="ja-JP" altLang="en-US" sz="2800" dirty="0">
                <a:solidFill>
                  <a:srgbClr val="0000FF"/>
                </a:solidFill>
              </a:rPr>
              <a:t>遅発性ウイルス</a:t>
            </a:r>
            <a:r>
              <a:rPr lang="ja-JP" altLang="en-US" sz="2800" b="1" dirty="0">
                <a:solidFill>
                  <a:srgbClr val="0000FF"/>
                </a:solidFill>
                <a:latin typeface="Arial" panose="020B0604020202020204" pitchFamily="34" charset="0"/>
              </a:rPr>
              <a:t>感染症　</a:t>
            </a:r>
            <a:r>
              <a:rPr lang="en-US" altLang="en-US" sz="2800" b="1" dirty="0">
                <a:solidFill>
                  <a:srgbClr val="0000FF"/>
                </a:solidFill>
                <a:latin typeface="Arial" panose="020B0604020202020204" pitchFamily="34" charset="0"/>
              </a:rPr>
              <a:t>(</a:t>
            </a:r>
            <a:r>
              <a:rPr lang="ja-JP" altLang="en-US" sz="2800" b="1" dirty="0">
                <a:solidFill>
                  <a:srgbClr val="0000FF"/>
                </a:solidFill>
                <a:latin typeface="Arial" panose="020B0604020202020204" pitchFamily="34" charset="0"/>
              </a:rPr>
              <a:t>三群</a:t>
            </a:r>
            <a:r>
              <a:rPr lang="en-US" altLang="en-US" sz="2800" b="1" dirty="0">
                <a:solidFill>
                  <a:srgbClr val="0000FF"/>
                </a:solidFill>
                <a:latin typeface="Arial" panose="020B0604020202020204" pitchFamily="34" charset="0"/>
              </a:rPr>
              <a:t>)</a:t>
            </a:r>
          </a:p>
          <a:p>
            <a:pPr>
              <a:spcBef>
                <a:spcPct val="0"/>
              </a:spcBef>
              <a:buClrTx/>
              <a:buFont typeface="Arial" panose="020B0604020202020204" pitchFamily="34" charset="0"/>
              <a:buChar char="•"/>
            </a:pPr>
            <a:endParaRPr lang="en-US" altLang="en-US" sz="2800" b="1" dirty="0">
              <a:latin typeface="Arial" panose="020B0604020202020204" pitchFamily="34" charset="0"/>
            </a:endParaRPr>
          </a:p>
        </p:txBody>
      </p:sp>
      <p:sp>
        <p:nvSpPr>
          <p:cNvPr id="45078"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fld id="{A43B4DAA-19BC-4B62-879B-C353D4D2652B}" type="slidenum">
              <a:rPr lang="en-US" altLang="en-US">
                <a:latin typeface="ＭＳ Ｐゴシック" panose="020B0600070205080204" pitchFamily="50" charset="-128"/>
              </a:rPr>
              <a:pPr/>
              <a:t>3</a:t>
            </a:fld>
            <a:endParaRPr lang="en-US" altLang="en-US">
              <a:latin typeface="ＭＳ Ｐゴシック" panose="020B0600070205080204" pitchFamily="50" charset="-128"/>
            </a:endParaRPr>
          </a:p>
        </p:txBody>
      </p:sp>
    </p:spTree>
    <p:extLst>
      <p:ext uri="{BB962C8B-B14F-4D97-AF65-F5344CB8AC3E}">
        <p14:creationId xmlns:p14="http://schemas.microsoft.com/office/powerpoint/2010/main" val="23040521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2"/>
          <a:srcRect b="86667"/>
          <a:stretch/>
        </p:blipFill>
        <p:spPr>
          <a:xfrm>
            <a:off x="408455" y="1394447"/>
            <a:ext cx="8721257" cy="1600200"/>
          </a:xfrm>
          <a:prstGeom prst="rect">
            <a:avLst/>
          </a:prstGeom>
        </p:spPr>
      </p:pic>
      <p:sp>
        <p:nvSpPr>
          <p:cNvPr id="4" name="スライド番号プレースホルダー 3"/>
          <p:cNvSpPr>
            <a:spLocks noGrp="1"/>
          </p:cNvSpPr>
          <p:nvPr>
            <p:ph type="sldNum" sz="quarter" idx="12"/>
          </p:nvPr>
        </p:nvSpPr>
        <p:spPr/>
        <p:txBody>
          <a:bodyPr/>
          <a:lstStyle/>
          <a:p>
            <a:pPr>
              <a:defRPr/>
            </a:pPr>
            <a:fld id="{59AD4D59-50AE-43DB-A16B-75679D6267D7}" type="slidenum">
              <a:rPr lang="en-US" altLang="en-US" smtClean="0"/>
              <a:pPr>
                <a:defRPr/>
              </a:pPr>
              <a:t>30</a:t>
            </a:fld>
            <a:endParaRPr lang="en-US" altLang="en-US" dirty="0"/>
          </a:p>
        </p:txBody>
      </p:sp>
      <p:grpSp>
        <p:nvGrpSpPr>
          <p:cNvPr id="8" name="グループ化 7"/>
          <p:cNvGrpSpPr/>
          <p:nvPr/>
        </p:nvGrpSpPr>
        <p:grpSpPr>
          <a:xfrm>
            <a:off x="135942" y="685800"/>
            <a:ext cx="8952978" cy="6052114"/>
            <a:chOff x="135942" y="685800"/>
            <a:chExt cx="8952978" cy="6052114"/>
          </a:xfrm>
        </p:grpSpPr>
        <p:pic>
          <p:nvPicPr>
            <p:cNvPr id="5" name="図 4"/>
            <p:cNvPicPr>
              <a:picLocks noChangeAspect="1"/>
            </p:cNvPicPr>
            <p:nvPr/>
          </p:nvPicPr>
          <p:blipFill rotWithShape="1">
            <a:blip r:embed="rId2"/>
            <a:srcRect b="56894"/>
            <a:stretch/>
          </p:blipFill>
          <p:spPr>
            <a:xfrm>
              <a:off x="135942" y="685800"/>
              <a:ext cx="8952978" cy="5310810"/>
            </a:xfrm>
            <a:prstGeom prst="rect">
              <a:avLst/>
            </a:prstGeom>
          </p:spPr>
        </p:pic>
        <p:sp>
          <p:nvSpPr>
            <p:cNvPr id="7" name="テキスト ボックス 6"/>
            <p:cNvSpPr txBox="1"/>
            <p:nvPr/>
          </p:nvSpPr>
          <p:spPr>
            <a:xfrm>
              <a:off x="430837" y="6276249"/>
              <a:ext cx="8363187" cy="461665"/>
            </a:xfrm>
            <a:prstGeom prst="rect">
              <a:avLst/>
            </a:prstGeom>
            <a:noFill/>
          </p:spPr>
          <p:txBody>
            <a:bodyPr wrap="none" rtlCol="0">
              <a:spAutoFit/>
            </a:bodyPr>
            <a:lstStyle/>
            <a:p>
              <a:r>
                <a:rPr kumimoji="1" lang="ja-JP" altLang="en-US" sz="2400" b="1" dirty="0">
                  <a:solidFill>
                    <a:srgbClr val="0000FF"/>
                  </a:solidFill>
                </a:rPr>
                <a:t>プリオンには免疫応答は起こらないので免疫不全の影響はない</a:t>
              </a:r>
            </a:p>
          </p:txBody>
        </p:sp>
      </p:grpSp>
      <p:sp>
        <p:nvSpPr>
          <p:cNvPr id="2" name="正方形/長方形 1">
            <a:extLst>
              <a:ext uri="{FF2B5EF4-FFF2-40B4-BE49-F238E27FC236}">
                <a16:creationId xmlns:a16="http://schemas.microsoft.com/office/drawing/2014/main" id="{C562BCCD-81B6-411F-92C4-663366A758C4}"/>
              </a:ext>
            </a:extLst>
          </p:cNvPr>
          <p:cNvSpPr/>
          <p:nvPr/>
        </p:nvSpPr>
        <p:spPr>
          <a:xfrm>
            <a:off x="3125931" y="41166"/>
            <a:ext cx="2892138" cy="523220"/>
          </a:xfrm>
          <a:prstGeom prst="rect">
            <a:avLst/>
          </a:prstGeom>
        </p:spPr>
        <p:txBody>
          <a:bodyPr wrap="none">
            <a:spAutoFit/>
          </a:bodyPr>
          <a:lstStyle/>
          <a:p>
            <a:r>
              <a:rPr kumimoji="1" lang="ja-JP" altLang="en-US" sz="2800" b="1" dirty="0">
                <a:solidFill>
                  <a:srgbClr val="0000FF"/>
                </a:solidFill>
                <a:latin typeface="+mj-ea"/>
                <a:ea typeface="+mj-ea"/>
              </a:rPr>
              <a:t>第</a:t>
            </a:r>
            <a:r>
              <a:rPr kumimoji="1" lang="en-US" altLang="ja-JP" sz="2800" b="1" dirty="0">
                <a:solidFill>
                  <a:srgbClr val="0000FF"/>
                </a:solidFill>
                <a:latin typeface="+mj-ea"/>
                <a:ea typeface="+mj-ea"/>
              </a:rPr>
              <a:t>108</a:t>
            </a:r>
            <a:r>
              <a:rPr kumimoji="1" lang="ja-JP" altLang="en-US" sz="2800" b="1" dirty="0">
                <a:solidFill>
                  <a:srgbClr val="0000FF"/>
                </a:solidFill>
                <a:latin typeface="+mj-ea"/>
                <a:ea typeface="+mj-ea"/>
              </a:rPr>
              <a:t>回国家試験</a:t>
            </a:r>
            <a:endParaRPr lang="ja-JP" altLang="en-US" sz="2800" dirty="0">
              <a:latin typeface="+mj-ea"/>
              <a:ea typeface="+mj-ea"/>
            </a:endParaRPr>
          </a:p>
        </p:txBody>
      </p:sp>
    </p:spTree>
    <p:extLst>
      <p:ext uri="{BB962C8B-B14F-4D97-AF65-F5344CB8AC3E}">
        <p14:creationId xmlns:p14="http://schemas.microsoft.com/office/powerpoint/2010/main" val="245881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0" y="791954"/>
            <a:ext cx="9220200" cy="5498622"/>
            <a:chOff x="0" y="857729"/>
            <a:chExt cx="9220200" cy="5498622"/>
          </a:xfrm>
        </p:grpSpPr>
        <p:sp>
          <p:nvSpPr>
            <p:cNvPr id="3" name="Rectangle 2"/>
            <p:cNvSpPr txBox="1">
              <a:spLocks noChangeArrowheads="1"/>
            </p:cNvSpPr>
            <p:nvPr/>
          </p:nvSpPr>
          <p:spPr>
            <a:xfrm>
              <a:off x="0" y="857729"/>
              <a:ext cx="9067800" cy="533400"/>
            </a:xfrm>
            <a:prstGeom prst="rect">
              <a:avLst/>
            </a:prstGeom>
          </p:spPr>
          <p:txBody>
            <a:bodyPr vert="horz" lIns="91440" tIns="45720" rIns="91440" bIns="45720" rtlCol="0" anchor="ctr">
              <a:noAutofit/>
            </a:bodyPr>
            <a:lstStyle>
              <a:lvl1pPr algn="ctr" defTabSz="844083" rtl="0" eaLnBrk="1" latinLnBrk="0" hangingPunct="1">
                <a:spcBef>
                  <a:spcPct val="0"/>
                </a:spcBef>
                <a:buNone/>
                <a:defRPr kumimoji="1" sz="4062" kern="1200">
                  <a:solidFill>
                    <a:schemeClr val="tx1"/>
                  </a:solidFill>
                  <a:latin typeface="+mj-lt"/>
                  <a:ea typeface="+mj-ea"/>
                  <a:cs typeface="+mj-cs"/>
                </a:defRPr>
              </a:lvl1pPr>
            </a:lstStyle>
            <a:p>
              <a:r>
                <a:rPr lang="ja-JP" altLang="en-US" sz="3200" b="1" dirty="0">
                  <a:solidFill>
                    <a:srgbClr val="0000FF"/>
                  </a:solidFill>
                  <a:latin typeface="ＭＳ Ｐゴシック" panose="020B0600070205080204" pitchFamily="50" charset="-128"/>
                  <a:ea typeface="ＭＳ Ｐゴシック" panose="020B0600070205080204" pitchFamily="50" charset="-128"/>
                </a:rPr>
                <a:t>プリオン病</a:t>
              </a:r>
              <a:r>
                <a:rPr lang="en-US" altLang="ja-JP" sz="3200" b="1" dirty="0">
                  <a:solidFill>
                    <a:srgbClr val="0000FF"/>
                  </a:solidFill>
                  <a:latin typeface="ＭＳ Ｐゴシック" panose="020B0600070205080204" pitchFamily="50" charset="-128"/>
                  <a:ea typeface="ＭＳ Ｐゴシック" panose="020B0600070205080204" pitchFamily="50" charset="-128"/>
                </a:rPr>
                <a:t>-</a:t>
              </a:r>
              <a:r>
                <a:rPr lang="ja-JP" altLang="en-US" sz="3200" b="1" dirty="0">
                  <a:solidFill>
                    <a:srgbClr val="0000FF"/>
                  </a:solidFill>
                  <a:latin typeface="ＭＳ Ｐゴシック" panose="020B0600070205080204" pitchFamily="50" charset="-128"/>
                  <a:ea typeface="ＭＳ Ｐゴシック" panose="020B0600070205080204" pitchFamily="50" charset="-128"/>
                </a:rPr>
                <a:t>人獣共通感染症</a:t>
              </a:r>
              <a:r>
                <a:rPr lang="en-US" altLang="ja-JP" sz="3200" b="1" dirty="0">
                  <a:solidFill>
                    <a:srgbClr val="0000FF"/>
                  </a:solidFill>
                  <a:latin typeface="ＭＳ Ｐゴシック" panose="020B0600070205080204" pitchFamily="50" charset="-128"/>
                  <a:ea typeface="ＭＳ Ｐゴシック" panose="020B0600070205080204" pitchFamily="50" charset="-128"/>
                </a:rPr>
                <a:t>-</a:t>
              </a:r>
              <a:endParaRPr lang="ja-JP" altLang="en-US" sz="3200" b="1" dirty="0">
                <a:solidFill>
                  <a:srgbClr val="0000FF"/>
                </a:solidFill>
                <a:latin typeface="ＭＳ Ｐゴシック" panose="020B0600070205080204" pitchFamily="50" charset="-128"/>
                <a:ea typeface="ＭＳ Ｐゴシック" panose="020B0600070205080204" pitchFamily="50" charset="-128"/>
              </a:endParaRPr>
            </a:p>
          </p:txBody>
        </p:sp>
        <p:sp>
          <p:nvSpPr>
            <p:cNvPr id="4" name="Rectangle 3"/>
            <p:cNvSpPr txBox="1">
              <a:spLocks noChangeArrowheads="1"/>
            </p:cNvSpPr>
            <p:nvPr/>
          </p:nvSpPr>
          <p:spPr>
            <a:xfrm>
              <a:off x="259979" y="1474040"/>
              <a:ext cx="8960221" cy="4882311"/>
            </a:xfrm>
            <a:prstGeom prst="rect">
              <a:avLst/>
            </a:prstGeom>
          </p:spPr>
          <p:txBody>
            <a:bodyPr vert="horz" lIns="91440" tIns="45720" rIns="91440" bIns="45720" rtlCol="0">
              <a:noAutofit/>
            </a:bodyPr>
            <a:lstStyle>
              <a:lvl1pPr marL="316531" indent="-316531" algn="l" defTabSz="844083" rtl="0" eaLnBrk="1" latinLnBrk="0" hangingPunct="1">
                <a:spcBef>
                  <a:spcPct val="20000"/>
                </a:spcBef>
                <a:buFont typeface="Arial" pitchFamily="34" charset="0"/>
                <a:buChar char="•"/>
                <a:defRPr kumimoji="1" sz="2954" kern="1200">
                  <a:solidFill>
                    <a:schemeClr val="tx1"/>
                  </a:solidFill>
                  <a:latin typeface="+mn-lt"/>
                  <a:ea typeface="+mn-ea"/>
                  <a:cs typeface="+mn-cs"/>
                </a:defRPr>
              </a:lvl1pPr>
              <a:lvl2pPr marL="685817" indent="-263776" algn="l" defTabSz="844083" rtl="0" eaLnBrk="1" latinLnBrk="0" hangingPunct="1">
                <a:spcBef>
                  <a:spcPct val="20000"/>
                </a:spcBef>
                <a:buFont typeface="Arial" pitchFamily="34" charset="0"/>
                <a:buChar char="–"/>
                <a:defRPr kumimoji="1" sz="2585" kern="1200">
                  <a:solidFill>
                    <a:schemeClr val="tx1"/>
                  </a:solidFill>
                  <a:latin typeface="+mn-lt"/>
                  <a:ea typeface="+mn-ea"/>
                  <a:cs typeface="+mn-cs"/>
                </a:defRPr>
              </a:lvl2pPr>
              <a:lvl3pPr marL="1055103" indent="-211021" algn="l" defTabSz="844083" rtl="0" eaLnBrk="1" latinLnBrk="0" hangingPunct="1">
                <a:spcBef>
                  <a:spcPct val="20000"/>
                </a:spcBef>
                <a:buFont typeface="Arial" pitchFamily="34" charset="0"/>
                <a:buChar char="•"/>
                <a:defRPr kumimoji="1" sz="2215" kern="1200">
                  <a:solidFill>
                    <a:schemeClr val="tx1"/>
                  </a:solidFill>
                  <a:latin typeface="+mn-lt"/>
                  <a:ea typeface="+mn-ea"/>
                  <a:cs typeface="+mn-cs"/>
                </a:defRPr>
              </a:lvl3pPr>
              <a:lvl4pPr marL="1477145"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4pPr>
              <a:lvl5pPr marL="1899186"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5pPr>
              <a:lvl6pPr marL="2321227"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pPr marL="0" indent="0">
                <a:lnSpc>
                  <a:spcPct val="80000"/>
                </a:lnSpc>
                <a:buFontTx/>
                <a:buNone/>
                <a:tabLst>
                  <a:tab pos="1139825" algn="l"/>
                  <a:tab pos="1803400" algn="l"/>
                  <a:tab pos="3911600" algn="ctr"/>
                </a:tabLst>
              </a:pPr>
              <a:r>
                <a:rPr lang="ja-JP" altLang="en-US" sz="2400" b="1" dirty="0">
                  <a:solidFill>
                    <a:srgbClr val="000000"/>
                  </a:solidFill>
                  <a:latin typeface="+mj-ea"/>
                  <a:ea typeface="+mj-ea"/>
                </a:rPr>
                <a:t>宿主	疾患名</a:t>
              </a:r>
            </a:p>
            <a:p>
              <a:pPr marL="0" indent="0">
                <a:lnSpc>
                  <a:spcPct val="80000"/>
                </a:lnSpc>
                <a:buFontTx/>
                <a:buNone/>
                <a:tabLst>
                  <a:tab pos="1139825" algn="l"/>
                  <a:tab pos="1803400" algn="l"/>
                  <a:tab pos="3911600" algn="ctr"/>
                </a:tabLst>
              </a:pPr>
              <a:r>
                <a:rPr lang="ja-JP" altLang="en-US" sz="2400" b="1" dirty="0">
                  <a:solidFill>
                    <a:srgbClr val="000000"/>
                  </a:solidFill>
                  <a:latin typeface="+mj-ea"/>
                  <a:ea typeface="+mj-ea"/>
                </a:rPr>
                <a:t>ヒト	</a:t>
              </a:r>
              <a:r>
                <a:rPr lang="ja-JP" altLang="en-US" sz="2400" b="1" dirty="0">
                  <a:solidFill>
                    <a:srgbClr val="FF0000"/>
                  </a:solidFill>
                  <a:latin typeface="+mj-ea"/>
                  <a:ea typeface="+mj-ea"/>
                </a:rPr>
                <a:t>クールー</a:t>
              </a:r>
              <a:r>
                <a:rPr lang="en-US" altLang="ja-JP" sz="2400" b="1" dirty="0">
                  <a:solidFill>
                    <a:srgbClr val="FF0000"/>
                  </a:solidFill>
                  <a:latin typeface="+mj-ea"/>
                  <a:ea typeface="+mj-ea"/>
                </a:rPr>
                <a:t> Kuru</a:t>
              </a:r>
            </a:p>
            <a:p>
              <a:pPr marL="0" indent="0">
                <a:lnSpc>
                  <a:spcPct val="80000"/>
                </a:lnSpc>
                <a:buFontTx/>
                <a:buNone/>
                <a:tabLst>
                  <a:tab pos="1139825" algn="l"/>
                  <a:tab pos="1803400" algn="l"/>
                  <a:tab pos="3911600" algn="ctr"/>
                </a:tabLst>
              </a:pPr>
              <a:r>
                <a:rPr lang="en-US" altLang="ja-JP" sz="2400" b="1" dirty="0">
                  <a:solidFill>
                    <a:srgbClr val="000000"/>
                  </a:solidFill>
                  <a:latin typeface="+mj-ea"/>
                  <a:ea typeface="+mj-ea"/>
                </a:rPr>
                <a:t>	</a:t>
              </a:r>
              <a:r>
                <a:rPr lang="ja-JP" altLang="en-US" sz="2400" b="1" dirty="0">
                  <a:solidFill>
                    <a:srgbClr val="FF0000"/>
                  </a:solidFill>
                  <a:latin typeface="+mj-ea"/>
                  <a:ea typeface="+mj-ea"/>
                </a:rPr>
                <a:t>クロイツフェルト・ヤコブ病</a:t>
              </a:r>
              <a:r>
                <a:rPr lang="en-US" altLang="ja-JP" sz="2400" b="1" dirty="0">
                  <a:solidFill>
                    <a:srgbClr val="FF0000"/>
                  </a:solidFill>
                  <a:latin typeface="+mj-ea"/>
                  <a:ea typeface="+mj-ea"/>
                </a:rPr>
                <a:t> Creutzfeldt-Jakob disease, CJD </a:t>
              </a:r>
            </a:p>
            <a:p>
              <a:pPr marL="0" indent="0">
                <a:lnSpc>
                  <a:spcPct val="80000"/>
                </a:lnSpc>
                <a:buFontTx/>
                <a:buNone/>
                <a:tabLst>
                  <a:tab pos="1139825" algn="l"/>
                  <a:tab pos="1803400" algn="l"/>
                  <a:tab pos="3911600" algn="ctr"/>
                </a:tabLst>
              </a:pPr>
              <a:r>
                <a:rPr lang="en-US" altLang="ja-JP" sz="2400" b="1" dirty="0">
                  <a:solidFill>
                    <a:srgbClr val="000000"/>
                  </a:solidFill>
                  <a:latin typeface="+mj-ea"/>
                  <a:ea typeface="+mj-ea"/>
                </a:rPr>
                <a:t>            </a:t>
              </a:r>
              <a:r>
                <a:rPr lang="ja-JP" altLang="en-US" sz="2400" b="1" dirty="0">
                  <a:solidFill>
                    <a:srgbClr val="000000"/>
                  </a:solidFill>
                  <a:latin typeface="+mj-ea"/>
                  <a:ea typeface="+mj-ea"/>
                </a:rPr>
                <a:t>ゲルストマン・ストロイスラー・シャインカー症候群</a:t>
              </a:r>
              <a:r>
                <a:rPr lang="en-US" altLang="ja-JP" sz="2400" b="1" dirty="0">
                  <a:solidFill>
                    <a:srgbClr val="000000"/>
                  </a:solidFill>
                  <a:latin typeface="+mj-ea"/>
                  <a:ea typeface="+mj-ea"/>
                </a:rPr>
                <a:t>   	</a:t>
              </a:r>
              <a:r>
                <a:rPr lang="en-US" altLang="ja-JP" sz="2400" b="1" dirty="0" err="1">
                  <a:solidFill>
                    <a:srgbClr val="000000"/>
                  </a:solidFill>
                  <a:latin typeface="+mj-ea"/>
                  <a:ea typeface="+mj-ea"/>
                </a:rPr>
                <a:t>Gerstmann-Sträussler-Scheinker</a:t>
              </a:r>
              <a:r>
                <a:rPr lang="en-US" altLang="ja-JP" sz="2400" b="1" dirty="0">
                  <a:solidFill>
                    <a:srgbClr val="000000"/>
                  </a:solidFill>
                  <a:latin typeface="+mj-ea"/>
                  <a:ea typeface="+mj-ea"/>
                </a:rPr>
                <a:t> syndrome, GSS</a:t>
              </a:r>
            </a:p>
            <a:p>
              <a:pPr marL="0" indent="0">
                <a:lnSpc>
                  <a:spcPct val="80000"/>
                </a:lnSpc>
                <a:buFontTx/>
                <a:buNone/>
                <a:tabLst>
                  <a:tab pos="1139825" algn="l"/>
                  <a:tab pos="1803400" algn="l"/>
                  <a:tab pos="3911600" algn="ctr"/>
                </a:tabLst>
              </a:pPr>
              <a:r>
                <a:rPr lang="en-US" altLang="ja-JP" sz="2400" b="1" dirty="0">
                  <a:solidFill>
                    <a:srgbClr val="000000"/>
                  </a:solidFill>
                  <a:latin typeface="+mj-ea"/>
                  <a:ea typeface="+mj-ea"/>
                </a:rPr>
                <a:t>         	</a:t>
              </a:r>
              <a:r>
                <a:rPr lang="ja-JP" altLang="en-US" sz="2400" b="1" dirty="0">
                  <a:solidFill>
                    <a:srgbClr val="000000"/>
                  </a:solidFill>
                  <a:latin typeface="+mj-ea"/>
                  <a:ea typeface="+mj-ea"/>
                </a:rPr>
                <a:t>致死性家族性不眠症</a:t>
              </a:r>
              <a:r>
                <a:rPr lang="en-US" altLang="ja-JP" sz="2400" b="1" dirty="0">
                  <a:solidFill>
                    <a:srgbClr val="000000"/>
                  </a:solidFill>
                  <a:latin typeface="+mj-ea"/>
                  <a:ea typeface="+mj-ea"/>
                </a:rPr>
                <a:t> Fetal familial insomnia, FFI</a:t>
              </a:r>
            </a:p>
            <a:p>
              <a:pPr marL="0" indent="0">
                <a:lnSpc>
                  <a:spcPct val="80000"/>
                </a:lnSpc>
                <a:buFontTx/>
                <a:buNone/>
                <a:tabLst>
                  <a:tab pos="1139825" algn="l"/>
                  <a:tab pos="1803400" algn="l"/>
                  <a:tab pos="3911600" algn="ctr"/>
                </a:tabLst>
              </a:pPr>
              <a:r>
                <a:rPr lang="en-US" altLang="ja-JP" sz="2400" b="1" dirty="0">
                  <a:solidFill>
                    <a:srgbClr val="000000"/>
                  </a:solidFill>
                  <a:latin typeface="+mj-ea"/>
                  <a:ea typeface="+mj-ea"/>
                </a:rPr>
                <a:t>	</a:t>
              </a:r>
              <a:r>
                <a:rPr lang="ja-JP" altLang="en-US" sz="2400" b="1" dirty="0">
                  <a:solidFill>
                    <a:srgbClr val="000000"/>
                  </a:solidFill>
                  <a:latin typeface="+mj-ea"/>
                  <a:ea typeface="+mj-ea"/>
                </a:rPr>
                <a:t>変異型クロイツフェルト・ヤコブ病</a:t>
              </a:r>
              <a:r>
                <a:rPr lang="en-US" altLang="ja-JP" sz="2400" b="1" dirty="0">
                  <a:solidFill>
                    <a:srgbClr val="000000"/>
                  </a:solidFill>
                  <a:latin typeface="+mj-ea"/>
                  <a:ea typeface="+mj-ea"/>
                </a:rPr>
                <a:t> variant CJD</a:t>
              </a:r>
            </a:p>
            <a:p>
              <a:pPr marL="0" indent="0">
                <a:lnSpc>
                  <a:spcPct val="80000"/>
                </a:lnSpc>
                <a:buFontTx/>
                <a:buNone/>
                <a:tabLst>
                  <a:tab pos="1139825" algn="l"/>
                  <a:tab pos="1803400" algn="l"/>
                  <a:tab pos="3911600" algn="ctr"/>
                </a:tabLst>
              </a:pPr>
              <a:r>
                <a:rPr lang="ja-JP" altLang="en-US" sz="2400" b="1" dirty="0">
                  <a:solidFill>
                    <a:srgbClr val="FF0000"/>
                  </a:solidFill>
                  <a:latin typeface="+mj-ea"/>
                  <a:ea typeface="+mj-ea"/>
                </a:rPr>
                <a:t>ヒツジ	スクレイピー</a:t>
              </a:r>
              <a:r>
                <a:rPr lang="en-US" altLang="ja-JP" sz="2400" b="1" dirty="0">
                  <a:solidFill>
                    <a:srgbClr val="FF0000"/>
                  </a:solidFill>
                  <a:latin typeface="+mj-ea"/>
                  <a:ea typeface="+mj-ea"/>
                </a:rPr>
                <a:t> Scrapie</a:t>
              </a:r>
            </a:p>
            <a:p>
              <a:pPr marL="0" indent="0">
                <a:lnSpc>
                  <a:spcPct val="80000"/>
                </a:lnSpc>
                <a:buFontTx/>
                <a:buNone/>
                <a:tabLst>
                  <a:tab pos="1139825" algn="l"/>
                  <a:tab pos="1803400" algn="l"/>
                  <a:tab pos="3911600" algn="ctr"/>
                </a:tabLst>
              </a:pPr>
              <a:r>
                <a:rPr lang="ja-JP" altLang="en-US" sz="2400" b="1" dirty="0">
                  <a:solidFill>
                    <a:srgbClr val="000000"/>
                  </a:solidFill>
                  <a:latin typeface="+mj-ea"/>
                  <a:ea typeface="+mj-ea"/>
                </a:rPr>
                <a:t>シカ	慢性消耗病</a:t>
              </a:r>
              <a:r>
                <a:rPr lang="en-US" altLang="ja-JP" sz="2400" b="1" dirty="0">
                  <a:solidFill>
                    <a:srgbClr val="000000"/>
                  </a:solidFill>
                  <a:latin typeface="+mj-ea"/>
                  <a:ea typeface="+mj-ea"/>
                </a:rPr>
                <a:t> Chronic wasting disease, CWD</a:t>
              </a:r>
            </a:p>
            <a:p>
              <a:pPr marL="0" indent="0">
                <a:lnSpc>
                  <a:spcPct val="80000"/>
                </a:lnSpc>
                <a:buFontTx/>
                <a:buNone/>
                <a:tabLst>
                  <a:tab pos="1139825" algn="l"/>
                  <a:tab pos="1803400" algn="l"/>
                  <a:tab pos="3911600" algn="ctr"/>
                </a:tabLst>
              </a:pPr>
              <a:r>
                <a:rPr lang="ja-JP" altLang="en-US" sz="2400" b="1" dirty="0">
                  <a:solidFill>
                    <a:srgbClr val="FF0000"/>
                  </a:solidFill>
                  <a:latin typeface="+mj-ea"/>
                  <a:ea typeface="+mj-ea"/>
                </a:rPr>
                <a:t>ウシ	ウシ海綿状脳症</a:t>
              </a:r>
              <a:r>
                <a:rPr lang="en-US" altLang="ja-JP" sz="2400" b="1" dirty="0">
                  <a:solidFill>
                    <a:srgbClr val="FF0000"/>
                  </a:solidFill>
                  <a:latin typeface="+mj-ea"/>
                  <a:ea typeface="+mj-ea"/>
                </a:rPr>
                <a:t>/Bovine spongiform encephalopathy, BSE</a:t>
              </a:r>
            </a:p>
          </p:txBody>
        </p:sp>
      </p:grpSp>
      <p:sp>
        <p:nvSpPr>
          <p:cNvPr id="6" name="スライド番号プレースホルダー 5"/>
          <p:cNvSpPr>
            <a:spLocks noGrp="1"/>
          </p:cNvSpPr>
          <p:nvPr>
            <p:ph type="sldNum" sz="quarter" idx="12"/>
          </p:nvPr>
        </p:nvSpPr>
        <p:spPr/>
        <p:txBody>
          <a:bodyPr/>
          <a:lstStyle/>
          <a:p>
            <a:pPr>
              <a:defRPr/>
            </a:pPr>
            <a:fld id="{A5F8C2F6-56BA-4A88-BDCA-81E1BC1D6625}" type="slidenum">
              <a:rPr lang="ja-JP" altLang="en-US" smtClean="0">
                <a:latin typeface="ＭＳ Ｐゴシック" panose="020B0600070205080204" pitchFamily="50" charset="-128"/>
              </a:rPr>
              <a:pPr>
                <a:defRPr/>
              </a:pPr>
              <a:t>31</a:t>
            </a:fld>
            <a:endParaRPr lang="ja-JP" altLang="en-US" dirty="0">
              <a:latin typeface="ＭＳ Ｐゴシック" panose="020B0600070205080204" pitchFamily="50" charset="-128"/>
            </a:endParaRPr>
          </a:p>
        </p:txBody>
      </p:sp>
      <p:sp>
        <p:nvSpPr>
          <p:cNvPr id="7" name="テキスト ボックス 6"/>
          <p:cNvSpPr txBox="1"/>
          <p:nvPr/>
        </p:nvSpPr>
        <p:spPr>
          <a:xfrm>
            <a:off x="3733800" y="125060"/>
            <a:ext cx="2392001" cy="400110"/>
          </a:xfrm>
          <a:prstGeom prst="rect">
            <a:avLst/>
          </a:prstGeom>
          <a:noFill/>
        </p:spPr>
        <p:txBody>
          <a:bodyPr wrap="none" rtlCol="0">
            <a:spAutoFit/>
          </a:bodyPr>
          <a:lstStyle/>
          <a:p>
            <a:r>
              <a:rPr kumimoji="1" lang="ja-JP" altLang="en-US" sz="2000" dirty="0">
                <a:solidFill>
                  <a:srgbClr val="FF0000"/>
                </a:solidFill>
              </a:rPr>
              <a:t>菊池裕博士より提供</a:t>
            </a:r>
          </a:p>
        </p:txBody>
      </p:sp>
    </p:spTree>
    <p:extLst>
      <p:ext uri="{BB962C8B-B14F-4D97-AF65-F5344CB8AC3E}">
        <p14:creationId xmlns:p14="http://schemas.microsoft.com/office/powerpoint/2010/main" val="85208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0" y="39969"/>
            <a:ext cx="9129712" cy="1143000"/>
          </a:xfrm>
        </p:spPr>
        <p:txBody>
          <a:bodyPr/>
          <a:lstStyle/>
          <a:p>
            <a:pPr eaLnBrk="1" hangingPunct="1"/>
            <a:r>
              <a:rPr lang="ja-JP" altLang="en-US" sz="2800" b="1" dirty="0">
                <a:solidFill>
                  <a:srgbClr val="0000FF"/>
                </a:solidFill>
                <a:latin typeface="+mj-ea"/>
              </a:rPr>
              <a:t>クロイツフェルト・ヤコブ病の海綿状変性</a:t>
            </a:r>
            <a:br>
              <a:rPr lang="en-US" altLang="ja-JP" sz="2800" b="1" dirty="0">
                <a:solidFill>
                  <a:srgbClr val="0000FF"/>
                </a:solidFill>
                <a:latin typeface="+mj-ea"/>
              </a:rPr>
            </a:br>
            <a:r>
              <a:rPr lang="en-US" altLang="en-US" sz="2800" b="1" dirty="0">
                <a:solidFill>
                  <a:srgbClr val="0000FF"/>
                </a:solidFill>
                <a:latin typeface="+mj-ea"/>
              </a:rPr>
              <a:t>Spongiform change in Creutzfeldt-Jakob disease</a:t>
            </a:r>
          </a:p>
        </p:txBody>
      </p:sp>
      <p:pic>
        <p:nvPicPr>
          <p:cNvPr id="6349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187825" y="3302000"/>
            <a:ext cx="768350" cy="1122363"/>
          </a:xfrm>
          <a:noFill/>
        </p:spPr>
      </p:pic>
      <p:pic>
        <p:nvPicPr>
          <p:cNvPr id="63492" name="Picture 4" descr="C:\Documents and Settings\itsuno\Desktop\Class\MID 2010\Greenfield figures\Figure 16.19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37290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descr="C:\Documents and Settings\itsuno\Desktop\Class\MID 2010\Greenfield figures\Figure 16.19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676400"/>
            <a:ext cx="38354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32</a:t>
            </a:fld>
            <a:endParaRPr lang="en-US" altLang="en-US" dirty="0"/>
          </a:p>
        </p:txBody>
      </p:sp>
      <p:pic>
        <p:nvPicPr>
          <p:cNvPr id="3" name="図 2">
            <a:extLst>
              <a:ext uri="{FF2B5EF4-FFF2-40B4-BE49-F238E27FC236}">
                <a16:creationId xmlns:a16="http://schemas.microsoft.com/office/drawing/2014/main" id="{A47D8BEB-B1C8-4139-8E00-D7E5AA8E4919}"/>
              </a:ext>
            </a:extLst>
          </p:cNvPr>
          <p:cNvPicPr>
            <a:picLocks noChangeAspect="1"/>
          </p:cNvPicPr>
          <p:nvPr/>
        </p:nvPicPr>
        <p:blipFill>
          <a:blip r:embed="rId5"/>
          <a:stretch>
            <a:fillRect/>
          </a:stretch>
        </p:blipFill>
        <p:spPr>
          <a:xfrm>
            <a:off x="914400" y="4787525"/>
            <a:ext cx="2526175" cy="1827762"/>
          </a:xfrm>
          <a:prstGeom prst="rect">
            <a:avLst/>
          </a:prstGeom>
        </p:spPr>
      </p:pic>
      <p:cxnSp>
        <p:nvCxnSpPr>
          <p:cNvPr id="5" name="直線矢印コネクタ 4">
            <a:extLst>
              <a:ext uri="{FF2B5EF4-FFF2-40B4-BE49-F238E27FC236}">
                <a16:creationId xmlns:a16="http://schemas.microsoft.com/office/drawing/2014/main" id="{EEC434F1-C792-4968-A20A-759794F83B47}"/>
              </a:ext>
            </a:extLst>
          </p:cNvPr>
          <p:cNvCxnSpPr/>
          <p:nvPr/>
        </p:nvCxnSpPr>
        <p:spPr>
          <a:xfrm flipH="1">
            <a:off x="2626519" y="1182969"/>
            <a:ext cx="1793081" cy="417231"/>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ED90B231-474D-40B1-99D5-97A8FE01EE9C}"/>
              </a:ext>
            </a:extLst>
          </p:cNvPr>
          <p:cNvCxnSpPr>
            <a:cxnSpLocks/>
          </p:cNvCxnSpPr>
          <p:nvPr/>
        </p:nvCxnSpPr>
        <p:spPr>
          <a:xfrm>
            <a:off x="4800600" y="1182969"/>
            <a:ext cx="1752599" cy="341031"/>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EDB32FCD-4C75-4BB3-AAF8-4BBBA7257D74}"/>
              </a:ext>
            </a:extLst>
          </p:cNvPr>
          <p:cNvSpPr/>
          <p:nvPr/>
        </p:nvSpPr>
        <p:spPr>
          <a:xfrm>
            <a:off x="3657853" y="6045200"/>
            <a:ext cx="1112805" cy="461665"/>
          </a:xfrm>
          <a:prstGeom prst="rect">
            <a:avLst/>
          </a:prstGeom>
        </p:spPr>
        <p:txBody>
          <a:bodyPr wrap="none">
            <a:spAutoFit/>
          </a:bodyPr>
          <a:lstStyle/>
          <a:p>
            <a:r>
              <a:rPr lang="ja-JP" altLang="en-US" sz="2400" b="1" dirty="0">
                <a:solidFill>
                  <a:srgbClr val="0000FF"/>
                </a:solidFill>
                <a:latin typeface="+mj-ea"/>
              </a:rPr>
              <a:t>正常脳</a:t>
            </a:r>
            <a:endParaRPr lang="ja-JP" altLang="en-US" sz="2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533400" y="-161924"/>
            <a:ext cx="8229600" cy="1143000"/>
          </a:xfrm>
        </p:spPr>
        <p:txBody>
          <a:bodyPr/>
          <a:lstStyle/>
          <a:p>
            <a:pPr eaLnBrk="1" hangingPunct="1"/>
            <a:r>
              <a:rPr lang="ja-JP" altLang="en-US" sz="2800" b="1" dirty="0">
                <a:solidFill>
                  <a:srgbClr val="0000FF"/>
                </a:solidFill>
                <a:latin typeface="+mj-ea"/>
              </a:rPr>
              <a:t>アミロイド斑 </a:t>
            </a:r>
            <a:r>
              <a:rPr lang="en-US" altLang="en-US" sz="2800" b="1" dirty="0">
                <a:solidFill>
                  <a:srgbClr val="0000FF"/>
                </a:solidFill>
                <a:latin typeface="+mj-ea"/>
              </a:rPr>
              <a:t>Amyloid plaque</a:t>
            </a:r>
          </a:p>
        </p:txBody>
      </p:sp>
      <p:pic>
        <p:nvPicPr>
          <p:cNvPr id="64515" name="Picture 4" descr="C:\Documents and Settings\itsuno\Desktop\Class\MID 2010\Greenfield figures\Figure 16.21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828800"/>
            <a:ext cx="39497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5" descr="C:\Documents and Settings\itsuno\Desktop\Class\MID 2010\Greenfield figures\Figure 16.41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28800"/>
            <a:ext cx="3944938"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Box 6"/>
          <p:cNvSpPr txBox="1">
            <a:spLocks noChangeArrowheads="1"/>
          </p:cNvSpPr>
          <p:nvPr/>
        </p:nvSpPr>
        <p:spPr bwMode="auto">
          <a:xfrm>
            <a:off x="1405362" y="4782457"/>
            <a:ext cx="250581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ja-JP" altLang="en-US" b="1" dirty="0">
                <a:latin typeface="Arial" panose="020B0604020202020204" pitchFamily="34" charset="0"/>
              </a:rPr>
              <a:t>クール</a:t>
            </a:r>
            <a:r>
              <a:rPr lang="en-US" altLang="ja-JP" b="1" dirty="0">
                <a:latin typeface="Arial" panose="020B0604020202020204" pitchFamily="34" charset="0"/>
              </a:rPr>
              <a:t>―</a:t>
            </a:r>
            <a:r>
              <a:rPr lang="ja-JP" altLang="en-US" b="1" dirty="0">
                <a:latin typeface="Arial" panose="020B0604020202020204" pitchFamily="34" charset="0"/>
              </a:rPr>
              <a:t>斑</a:t>
            </a:r>
            <a:endParaRPr lang="en-US" altLang="ja-JP" b="1" dirty="0">
              <a:latin typeface="Arial" panose="020B0604020202020204" pitchFamily="34" charset="0"/>
            </a:endParaRPr>
          </a:p>
          <a:p>
            <a:pPr algn="ctr" eaLnBrk="1" hangingPunct="1">
              <a:spcBef>
                <a:spcPct val="0"/>
              </a:spcBef>
              <a:buFontTx/>
              <a:buNone/>
            </a:pPr>
            <a:r>
              <a:rPr lang="en-US" altLang="en-US" b="1" dirty="0">
                <a:latin typeface="Arial" panose="020B0604020202020204" pitchFamily="34" charset="0"/>
              </a:rPr>
              <a:t>kuru plaque</a:t>
            </a:r>
          </a:p>
        </p:txBody>
      </p:sp>
      <p:sp>
        <p:nvSpPr>
          <p:cNvPr id="64518" name="TextBox 7"/>
          <p:cNvSpPr txBox="1">
            <a:spLocks noChangeArrowheads="1"/>
          </p:cNvSpPr>
          <p:nvPr/>
        </p:nvSpPr>
        <p:spPr bwMode="auto">
          <a:xfrm>
            <a:off x="4267200" y="4800600"/>
            <a:ext cx="4267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ja-JP" altLang="en-US" sz="2400" b="1" dirty="0">
                <a:latin typeface="Arial" panose="020B0604020202020204" pitchFamily="34" charset="0"/>
              </a:rPr>
              <a:t>変異型クロイツフェルト・ヤコブ病の花弁状のアミロイド斑</a:t>
            </a:r>
            <a:endParaRPr lang="en-US" altLang="ja-JP" sz="2400" b="1" dirty="0">
              <a:latin typeface="Arial" panose="020B0604020202020204" pitchFamily="34" charset="0"/>
            </a:endParaRPr>
          </a:p>
          <a:p>
            <a:pPr algn="ctr" eaLnBrk="1" hangingPunct="1">
              <a:spcBef>
                <a:spcPct val="0"/>
              </a:spcBef>
              <a:buFontTx/>
              <a:buNone/>
            </a:pPr>
            <a:r>
              <a:rPr lang="en-US" altLang="en-US" sz="2400" b="1" dirty="0">
                <a:latin typeface="Arial" panose="020B0604020202020204" pitchFamily="34" charset="0"/>
              </a:rPr>
              <a:t>florid plaque in variant Creutzfeldt-Jakob disease</a:t>
            </a:r>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33</a:t>
            </a:fld>
            <a:endParaRPr lang="en-US" alt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457200" y="0"/>
            <a:ext cx="8229600" cy="1143000"/>
          </a:xfrm>
        </p:spPr>
        <p:txBody>
          <a:bodyPr/>
          <a:lstStyle/>
          <a:p>
            <a:r>
              <a:rPr lang="ja-JP" altLang="en-US" sz="2800" b="1" dirty="0">
                <a:solidFill>
                  <a:srgbClr val="0000FF"/>
                </a:solidFill>
                <a:latin typeface="+mj-ea"/>
              </a:rPr>
              <a:t>プリオン病の三型</a:t>
            </a:r>
            <a:br>
              <a:rPr lang="en-US" altLang="ja-JP" sz="2800" b="1" dirty="0">
                <a:solidFill>
                  <a:srgbClr val="0000FF"/>
                </a:solidFill>
                <a:latin typeface="+mj-ea"/>
              </a:rPr>
            </a:br>
            <a:r>
              <a:rPr lang="en-US" altLang="en-US" sz="2800" b="1" dirty="0">
                <a:solidFill>
                  <a:srgbClr val="0000FF"/>
                </a:solidFill>
                <a:latin typeface="+mj-ea"/>
              </a:rPr>
              <a:t>Three classes of prion diseases</a:t>
            </a:r>
          </a:p>
        </p:txBody>
      </p:sp>
      <p:sp>
        <p:nvSpPr>
          <p:cNvPr id="65539" name="Content Placeholder 2"/>
          <p:cNvSpPr>
            <a:spLocks noGrp="1"/>
          </p:cNvSpPr>
          <p:nvPr>
            <p:ph idx="1"/>
          </p:nvPr>
        </p:nvSpPr>
        <p:spPr>
          <a:xfrm>
            <a:off x="457200" y="1066800"/>
            <a:ext cx="8229600" cy="4525963"/>
          </a:xfrm>
        </p:spPr>
        <p:txBody>
          <a:bodyPr/>
          <a:lstStyle/>
          <a:p>
            <a:pPr>
              <a:buClr>
                <a:srgbClr val="FF0000"/>
              </a:buClr>
              <a:buFont typeface="Wingdings" panose="05000000000000000000" pitchFamily="2" charset="2"/>
              <a:buChar char="l"/>
            </a:pPr>
            <a:r>
              <a:rPr lang="ja-JP" altLang="en-US" sz="2800" b="1" dirty="0">
                <a:solidFill>
                  <a:srgbClr val="FF0000"/>
                </a:solidFill>
              </a:rPr>
              <a:t>孤発性 </a:t>
            </a:r>
            <a:r>
              <a:rPr lang="en-US" altLang="en-US" sz="2800" b="1" dirty="0">
                <a:solidFill>
                  <a:srgbClr val="FF0000"/>
                </a:solidFill>
              </a:rPr>
              <a:t>Sporadic</a:t>
            </a:r>
          </a:p>
          <a:p>
            <a:pPr lvl="1"/>
            <a:r>
              <a:rPr lang="ja-JP" altLang="en-US" b="1" dirty="0">
                <a:solidFill>
                  <a:srgbClr val="FF0000"/>
                </a:solidFill>
              </a:rPr>
              <a:t>孤発性</a:t>
            </a:r>
            <a:r>
              <a:rPr lang="en-US" altLang="en-US" b="1" dirty="0">
                <a:solidFill>
                  <a:srgbClr val="FF0000"/>
                </a:solidFill>
              </a:rPr>
              <a:t> CJD</a:t>
            </a:r>
            <a:endParaRPr lang="en-US" altLang="ja-JP" b="1" dirty="0"/>
          </a:p>
          <a:p>
            <a:pPr>
              <a:buClr>
                <a:srgbClr val="FF0000"/>
              </a:buClr>
              <a:buFont typeface="Wingdings" panose="05000000000000000000" pitchFamily="2" charset="2"/>
              <a:buChar char="l"/>
            </a:pPr>
            <a:r>
              <a:rPr lang="ja-JP" altLang="en-US" sz="2800" b="1" dirty="0"/>
              <a:t>感染性 </a:t>
            </a:r>
            <a:r>
              <a:rPr lang="en-US" altLang="en-US" sz="2800" b="1" dirty="0"/>
              <a:t>Infectious</a:t>
            </a:r>
          </a:p>
          <a:p>
            <a:pPr lvl="1"/>
            <a:r>
              <a:rPr lang="ja-JP" altLang="en-US" b="1" dirty="0"/>
              <a:t>伝搬性海綿状脳症 </a:t>
            </a:r>
            <a:r>
              <a:rPr lang="en-US" altLang="en-US" b="1" dirty="0"/>
              <a:t>Transmissible spongiform encephalopathy</a:t>
            </a:r>
          </a:p>
          <a:p>
            <a:pPr lvl="1"/>
            <a:r>
              <a:rPr lang="ja-JP" altLang="en-US" b="1" dirty="0"/>
              <a:t>狂牛病 </a:t>
            </a:r>
            <a:r>
              <a:rPr lang="en-US" altLang="en-US" b="1" dirty="0"/>
              <a:t>Mad cow disease in cattle</a:t>
            </a:r>
          </a:p>
          <a:p>
            <a:pPr lvl="1"/>
            <a:r>
              <a:rPr lang="ja-JP" altLang="en-US" b="1" dirty="0"/>
              <a:t>クール</a:t>
            </a:r>
            <a:r>
              <a:rPr lang="en-US" altLang="ja-JP" b="1" dirty="0"/>
              <a:t>―</a:t>
            </a:r>
            <a:r>
              <a:rPr lang="en-US" altLang="en-US" b="1" dirty="0"/>
              <a:t>Kuru, </a:t>
            </a:r>
            <a:r>
              <a:rPr lang="ja-JP" altLang="en-US" b="1" dirty="0"/>
              <a:t>医原性 </a:t>
            </a:r>
            <a:r>
              <a:rPr lang="en-US" altLang="en-US" b="1" dirty="0"/>
              <a:t>iatrogenic </a:t>
            </a:r>
            <a:r>
              <a:rPr lang="ja-JP" altLang="en-US" b="1" dirty="0"/>
              <a:t>・変異型</a:t>
            </a:r>
            <a:r>
              <a:rPr lang="en-US" altLang="en-US" b="1" dirty="0"/>
              <a:t> variant </a:t>
            </a:r>
            <a:r>
              <a:rPr lang="ja-JP" altLang="en-US" b="1" dirty="0"/>
              <a:t>クロイツフェルト・ヤコブ病（</a:t>
            </a:r>
            <a:r>
              <a:rPr lang="en-US" altLang="ja-JP" b="1" dirty="0"/>
              <a:t>CJD)</a:t>
            </a:r>
            <a:endParaRPr lang="en-US" altLang="en-US" b="1" dirty="0"/>
          </a:p>
          <a:p>
            <a:pPr>
              <a:buClr>
                <a:srgbClr val="FF0000"/>
              </a:buClr>
              <a:buFont typeface="Wingdings" panose="05000000000000000000" pitchFamily="2" charset="2"/>
              <a:buChar char="l"/>
            </a:pPr>
            <a:r>
              <a:rPr lang="ja-JP" altLang="en-US" sz="2800" b="1" dirty="0"/>
              <a:t>遺伝性 </a:t>
            </a:r>
            <a:r>
              <a:rPr lang="en-US" altLang="en-US" sz="2800" b="1" dirty="0"/>
              <a:t>Genetic</a:t>
            </a:r>
          </a:p>
          <a:p>
            <a:pPr lvl="1"/>
            <a:r>
              <a:rPr lang="ja-JP" altLang="en-US" b="1" dirty="0"/>
              <a:t>プリオン遺伝子</a:t>
            </a:r>
            <a:r>
              <a:rPr lang="en-US" altLang="en-US" b="1" dirty="0"/>
              <a:t> </a:t>
            </a:r>
            <a:r>
              <a:rPr lang="en-US" altLang="en-US" b="1" i="1" dirty="0" err="1"/>
              <a:t>prnp</a:t>
            </a:r>
            <a:r>
              <a:rPr lang="en-US" altLang="en-US" b="1" dirty="0"/>
              <a:t> gene</a:t>
            </a:r>
            <a:r>
              <a:rPr lang="ja-JP" altLang="en-US" b="1" dirty="0"/>
              <a:t> 変異による</a:t>
            </a:r>
            <a:endParaRPr lang="en-US" altLang="en-US" b="1" dirty="0"/>
          </a:p>
          <a:p>
            <a:pPr lvl="1"/>
            <a:r>
              <a:rPr lang="ja-JP" altLang="en-US" b="1" dirty="0"/>
              <a:t>家族性クロイツフェルト・ヤコブ病</a:t>
            </a:r>
            <a:r>
              <a:rPr lang="en-US" altLang="en-US" b="1" dirty="0"/>
              <a:t> </a:t>
            </a:r>
          </a:p>
          <a:p>
            <a:pPr marL="0" indent="0">
              <a:buClr>
                <a:srgbClr val="FF0000"/>
              </a:buClr>
              <a:buNone/>
            </a:pPr>
            <a:endParaRPr lang="en-US" altLang="en-US" sz="2800" b="1" dirty="0">
              <a:solidFill>
                <a:srgbClr val="FF0000"/>
              </a:solidFill>
            </a:endParaRPr>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34</a:t>
            </a:fld>
            <a:endParaRPr lang="en-US"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0"/>
            <a:ext cx="8229600" cy="1143000"/>
          </a:xfrm>
        </p:spPr>
        <p:txBody>
          <a:bodyPr/>
          <a:lstStyle/>
          <a:p>
            <a:pPr eaLnBrk="1" hangingPunct="1"/>
            <a:r>
              <a:rPr lang="ja-JP" altLang="en-US" sz="2800" b="1" dirty="0">
                <a:solidFill>
                  <a:srgbClr val="0000FF"/>
                </a:solidFill>
                <a:latin typeface="+mj-ea"/>
              </a:rPr>
              <a:t>孤発性クロイツフェルト・ヤコブ病</a:t>
            </a:r>
            <a:br>
              <a:rPr lang="en-US" altLang="ja-JP" sz="2800" b="1" dirty="0">
                <a:solidFill>
                  <a:srgbClr val="0000FF"/>
                </a:solidFill>
                <a:latin typeface="+mj-ea"/>
              </a:rPr>
            </a:br>
            <a:r>
              <a:rPr lang="en-US" altLang="en-US" sz="2800" b="1" dirty="0">
                <a:solidFill>
                  <a:srgbClr val="0000FF"/>
                </a:solidFill>
                <a:latin typeface="+mj-ea"/>
              </a:rPr>
              <a:t>Sporadic Creutzfeldt-Jakob disease</a:t>
            </a:r>
          </a:p>
        </p:txBody>
      </p:sp>
      <p:sp>
        <p:nvSpPr>
          <p:cNvPr id="66563" name="Content Placeholder 2"/>
          <p:cNvSpPr>
            <a:spLocks noGrp="1"/>
          </p:cNvSpPr>
          <p:nvPr>
            <p:ph idx="1"/>
          </p:nvPr>
        </p:nvSpPr>
        <p:spPr/>
        <p:txBody>
          <a:bodyPr/>
          <a:lstStyle/>
          <a:p>
            <a:pPr eaLnBrk="1" hangingPunct="1">
              <a:buClr>
                <a:srgbClr val="FF0000"/>
              </a:buClr>
              <a:buFont typeface="Wingdings" panose="05000000000000000000" pitchFamily="2" charset="2"/>
              <a:buChar char="l"/>
            </a:pPr>
            <a:r>
              <a:rPr lang="ja-JP" altLang="en-US" sz="2800" b="1" dirty="0"/>
              <a:t>最も多いヒトプリオン病</a:t>
            </a:r>
            <a:endParaRPr lang="en-US" altLang="en-US" sz="2800" b="1" dirty="0"/>
          </a:p>
          <a:p>
            <a:pPr lvl="1" eaLnBrk="1" hangingPunct="1">
              <a:buClr>
                <a:srgbClr val="FF0000"/>
              </a:buClr>
              <a:buFont typeface="Wingdings" panose="05000000000000000000" pitchFamily="2" charset="2"/>
              <a:buChar char="l"/>
            </a:pPr>
            <a:r>
              <a:rPr lang="ja-JP" altLang="en-US" b="1" dirty="0"/>
              <a:t>年間</a:t>
            </a:r>
            <a:r>
              <a:rPr lang="en-US" altLang="ja-JP" b="1" dirty="0"/>
              <a:t>100</a:t>
            </a:r>
            <a:r>
              <a:rPr lang="ja-JP" altLang="en-US" b="1" dirty="0"/>
              <a:t>万人に</a:t>
            </a:r>
            <a:r>
              <a:rPr lang="en-US" altLang="ja-JP" b="1" dirty="0"/>
              <a:t>1</a:t>
            </a:r>
            <a:r>
              <a:rPr lang="ja-JP" altLang="en-US" b="1" dirty="0"/>
              <a:t>人</a:t>
            </a:r>
            <a:r>
              <a:rPr lang="en-US" altLang="en-US" b="1" dirty="0"/>
              <a:t> </a:t>
            </a:r>
            <a:r>
              <a:rPr lang="ja-JP" altLang="en-US" b="1" dirty="0"/>
              <a:t>発症</a:t>
            </a:r>
            <a:endParaRPr lang="en-US" altLang="en-US" b="1" dirty="0"/>
          </a:p>
          <a:p>
            <a:pPr lvl="1" eaLnBrk="1" hangingPunct="1">
              <a:buClr>
                <a:srgbClr val="FF0000"/>
              </a:buClr>
              <a:buFont typeface="Wingdings" panose="05000000000000000000" pitchFamily="2" charset="2"/>
              <a:buChar char="l"/>
            </a:pPr>
            <a:r>
              <a:rPr lang="ja-JP" altLang="en-US" b="1" dirty="0"/>
              <a:t>ヒトプリオン病症例の</a:t>
            </a:r>
            <a:r>
              <a:rPr lang="en-US" altLang="en-US" b="1" dirty="0"/>
              <a:t>85%</a:t>
            </a:r>
          </a:p>
          <a:p>
            <a:pPr eaLnBrk="1" hangingPunct="1">
              <a:buClr>
                <a:srgbClr val="FF0000"/>
              </a:buClr>
              <a:buFont typeface="Wingdings" panose="05000000000000000000" pitchFamily="2" charset="2"/>
              <a:buChar char="l"/>
            </a:pPr>
            <a:r>
              <a:rPr lang="ja-JP" altLang="en-US" sz="2800" b="1" dirty="0"/>
              <a:t>平均年齢</a:t>
            </a:r>
            <a:r>
              <a:rPr lang="en-US" altLang="en-US" sz="2800" b="1" dirty="0"/>
              <a:t> 65 </a:t>
            </a:r>
            <a:r>
              <a:rPr lang="ja-JP" altLang="en-US" sz="2800" b="1" dirty="0"/>
              <a:t>歳</a:t>
            </a:r>
            <a:endParaRPr lang="en-US" altLang="en-US" sz="2800" b="1" dirty="0"/>
          </a:p>
          <a:p>
            <a:pPr eaLnBrk="1" hangingPunct="1">
              <a:buClr>
                <a:srgbClr val="FF0000"/>
              </a:buClr>
              <a:buFont typeface="Wingdings" panose="05000000000000000000" pitchFamily="2" charset="2"/>
              <a:buChar char="l"/>
            </a:pPr>
            <a:r>
              <a:rPr lang="ja-JP" altLang="en-US" sz="2800" b="1" dirty="0"/>
              <a:t>発症から死に至るまでの期間</a:t>
            </a:r>
            <a:r>
              <a:rPr lang="en-US" altLang="en-US" sz="2800" b="1" dirty="0"/>
              <a:t>: 2.5 – 6 </a:t>
            </a:r>
            <a:r>
              <a:rPr lang="ja-JP" altLang="en-US" sz="2800" b="1" dirty="0"/>
              <a:t>ヶ月</a:t>
            </a:r>
            <a:endParaRPr lang="en-US" altLang="en-US" sz="2800" b="1" dirty="0"/>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35</a:t>
            </a:fld>
            <a:endParaRPr lang="en-US"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a:xfrm>
            <a:off x="179814" y="76200"/>
            <a:ext cx="8534400" cy="1371600"/>
          </a:xfrm>
        </p:spPr>
        <p:txBody>
          <a:bodyPr/>
          <a:lstStyle/>
          <a:p>
            <a:pPr marL="0" indent="0">
              <a:buFont typeface="Arial" panose="020B0604020202020204" pitchFamily="34" charset="0"/>
              <a:buNone/>
            </a:pPr>
            <a:r>
              <a:rPr lang="ja-JP" altLang="en-US" sz="2800" b="1" dirty="0">
                <a:solidFill>
                  <a:srgbClr val="0000FF"/>
                </a:solidFill>
              </a:rPr>
              <a:t>孤発性</a:t>
            </a:r>
            <a:r>
              <a:rPr lang="en-US" altLang="en-US" sz="2800" b="1" dirty="0">
                <a:solidFill>
                  <a:srgbClr val="0000FF"/>
                </a:solidFill>
              </a:rPr>
              <a:t> CJD</a:t>
            </a:r>
            <a:r>
              <a:rPr lang="ja-JP" altLang="en-US" sz="2800" b="1" dirty="0">
                <a:solidFill>
                  <a:srgbClr val="0000FF"/>
                </a:solidFill>
              </a:rPr>
              <a:t>の死亡年齢　多くは</a:t>
            </a:r>
            <a:r>
              <a:rPr lang="en-US" altLang="ja-JP" sz="2800" b="1" dirty="0">
                <a:solidFill>
                  <a:srgbClr val="0000FF"/>
                </a:solidFill>
              </a:rPr>
              <a:t>60</a:t>
            </a:r>
            <a:r>
              <a:rPr lang="ja-JP" altLang="en-US" sz="2800" b="1" dirty="0">
                <a:solidFill>
                  <a:srgbClr val="0000FF"/>
                </a:solidFill>
              </a:rPr>
              <a:t>代　</a:t>
            </a:r>
            <a:r>
              <a:rPr lang="en-US" altLang="ja-JP" sz="2800" b="1" dirty="0">
                <a:solidFill>
                  <a:srgbClr val="0000FF"/>
                </a:solidFill>
              </a:rPr>
              <a:t>40</a:t>
            </a:r>
            <a:r>
              <a:rPr lang="ja-JP" altLang="en-US" sz="2800" b="1" dirty="0">
                <a:solidFill>
                  <a:srgbClr val="0000FF"/>
                </a:solidFill>
              </a:rPr>
              <a:t>歳未満には稀</a:t>
            </a:r>
            <a:endParaRPr lang="en-US" altLang="en-US" sz="2800" b="1" dirty="0">
              <a:solidFill>
                <a:srgbClr val="0000FF"/>
              </a:solidFill>
            </a:endParaRPr>
          </a:p>
        </p:txBody>
      </p:sp>
      <p:pic>
        <p:nvPicPr>
          <p:cNvPr id="67587" name="Picture 2" descr="C:\Documents and Settings\itsuno\Desktop\Class\MID 2010\Greenfield figures\Figure 16.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409414" cy="609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36</a:t>
            </a:fld>
            <a:endParaRPr lang="en-US" altLang="en-US" dirty="0"/>
          </a:p>
        </p:txBody>
      </p:sp>
      <p:sp>
        <p:nvSpPr>
          <p:cNvPr id="3" name="正方形/長方形 2"/>
          <p:cNvSpPr/>
          <p:nvPr/>
        </p:nvSpPr>
        <p:spPr>
          <a:xfrm>
            <a:off x="3810000" y="6309511"/>
            <a:ext cx="2743200" cy="584775"/>
          </a:xfrm>
          <a:prstGeom prst="rect">
            <a:avLst/>
          </a:prstGeom>
          <a:solidFill>
            <a:schemeClr val="bg1"/>
          </a:solidFill>
        </p:spPr>
        <p:txBody>
          <a:bodyPr wrap="square">
            <a:spAutoFit/>
          </a:bodyPr>
          <a:lstStyle/>
          <a:p>
            <a:r>
              <a:rPr lang="ja-JP" altLang="en-US" sz="3200" b="1" dirty="0"/>
              <a:t>死亡年齢</a:t>
            </a:r>
            <a:endParaRPr lang="ja-JP" altLang="en-US" sz="3200" dirty="0"/>
          </a:p>
        </p:txBody>
      </p:sp>
      <p:sp>
        <p:nvSpPr>
          <p:cNvPr id="6" name="正方形/長方形 5"/>
          <p:cNvSpPr/>
          <p:nvPr/>
        </p:nvSpPr>
        <p:spPr>
          <a:xfrm rot="16200000">
            <a:off x="-2086258" y="2848258"/>
            <a:ext cx="4757291" cy="584775"/>
          </a:xfrm>
          <a:prstGeom prst="rect">
            <a:avLst/>
          </a:prstGeom>
          <a:solidFill>
            <a:schemeClr val="bg1"/>
          </a:solidFill>
        </p:spPr>
        <p:txBody>
          <a:bodyPr wrap="square">
            <a:spAutoFit/>
          </a:bodyPr>
          <a:lstStyle/>
          <a:p>
            <a:r>
              <a:rPr lang="en-US" altLang="ja-JP" sz="3200" b="1" dirty="0"/>
              <a:t>100</a:t>
            </a:r>
            <a:r>
              <a:rPr lang="ja-JP" altLang="en-US" sz="3200" b="1" dirty="0"/>
              <a:t>万人あたりの死亡数</a:t>
            </a:r>
            <a:endParaRPr lang="ja-JP" altLang="en-US" sz="32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 y="63501"/>
            <a:ext cx="6762750"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500062" y="1533526"/>
            <a:ext cx="1600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76262" y="1762126"/>
            <a:ext cx="990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52462" y="4048126"/>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37</a:t>
            </a:fld>
            <a:endParaRPr lang="en-US" altLang="en-US" dirty="0"/>
          </a:p>
        </p:txBody>
      </p:sp>
      <p:sp>
        <p:nvSpPr>
          <p:cNvPr id="7" name="Content Placeholder 2"/>
          <p:cNvSpPr>
            <a:spLocks noGrp="1"/>
          </p:cNvSpPr>
          <p:nvPr>
            <p:ph idx="1"/>
          </p:nvPr>
        </p:nvSpPr>
        <p:spPr>
          <a:xfrm>
            <a:off x="6975708" y="440952"/>
            <a:ext cx="2133600" cy="1371600"/>
          </a:xfrm>
        </p:spPr>
        <p:txBody>
          <a:bodyPr/>
          <a:lstStyle/>
          <a:p>
            <a:pPr marL="0" indent="0">
              <a:buFont typeface="Arial" panose="020B0604020202020204" pitchFamily="34" charset="0"/>
              <a:buNone/>
            </a:pPr>
            <a:r>
              <a:rPr lang="ja-JP" altLang="en-US" sz="2800" b="1" dirty="0">
                <a:solidFill>
                  <a:srgbClr val="0000FF"/>
                </a:solidFill>
                <a:latin typeface="+mj-ea"/>
                <a:ea typeface="+mj-ea"/>
              </a:rPr>
              <a:t>孤発性</a:t>
            </a:r>
            <a:r>
              <a:rPr lang="en-US" altLang="en-US" sz="2800" b="1" dirty="0">
                <a:solidFill>
                  <a:srgbClr val="0000FF"/>
                </a:solidFill>
                <a:latin typeface="+mj-ea"/>
                <a:ea typeface="+mj-ea"/>
              </a:rPr>
              <a:t>CJD</a:t>
            </a:r>
            <a:r>
              <a:rPr lang="ja-JP" altLang="en-US" sz="2800" b="1" dirty="0">
                <a:solidFill>
                  <a:srgbClr val="0000FF"/>
                </a:solidFill>
                <a:latin typeface="+mj-ea"/>
                <a:ea typeface="+mj-ea"/>
              </a:rPr>
              <a:t>の症状</a:t>
            </a:r>
            <a:endParaRPr lang="en-US" altLang="en-US" sz="2800" b="1" dirty="0">
              <a:solidFill>
                <a:srgbClr val="0000FF"/>
              </a:solidFill>
              <a:latin typeface="+mj-ea"/>
              <a:ea typeface="+mj-ea"/>
            </a:endParaRPr>
          </a:p>
        </p:txBody>
      </p:sp>
      <p:sp>
        <p:nvSpPr>
          <p:cNvPr id="10" name="Content Placeholder 2"/>
          <p:cNvSpPr txBox="1">
            <a:spLocks/>
          </p:cNvSpPr>
          <p:nvPr/>
        </p:nvSpPr>
        <p:spPr bwMode="auto">
          <a:xfrm>
            <a:off x="2100262" y="1219200"/>
            <a:ext cx="21097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ja-JP" altLang="en-US" sz="2000" b="1" dirty="0">
                <a:solidFill>
                  <a:srgbClr val="FF0000"/>
                </a:solidFill>
              </a:rPr>
              <a:t>精神障害</a:t>
            </a:r>
            <a:endParaRPr lang="en-US" altLang="ja-JP" sz="2000" b="1" dirty="0">
              <a:solidFill>
                <a:srgbClr val="FF0000"/>
              </a:solidFill>
            </a:endParaRPr>
          </a:p>
        </p:txBody>
      </p:sp>
      <p:sp>
        <p:nvSpPr>
          <p:cNvPr id="3" name="正方形/長方形 2"/>
          <p:cNvSpPr/>
          <p:nvPr/>
        </p:nvSpPr>
        <p:spPr>
          <a:xfrm>
            <a:off x="1589040" y="1504890"/>
            <a:ext cx="1217000" cy="400110"/>
          </a:xfrm>
          <a:prstGeom prst="rect">
            <a:avLst/>
          </a:prstGeom>
        </p:spPr>
        <p:txBody>
          <a:bodyPr wrap="none">
            <a:spAutoFit/>
          </a:bodyPr>
          <a:lstStyle/>
          <a:p>
            <a:pPr marL="0" indent="0">
              <a:buFont typeface="Arial" panose="020B0604020202020204" pitchFamily="34" charset="0"/>
              <a:buNone/>
            </a:pPr>
            <a:r>
              <a:rPr lang="ja-JP" altLang="en-US" sz="2000" b="1" dirty="0">
                <a:solidFill>
                  <a:srgbClr val="FF0000"/>
                </a:solidFill>
              </a:rPr>
              <a:t>記憶障害</a:t>
            </a:r>
            <a:endParaRPr lang="en-US" altLang="en-US" sz="2000" b="1" dirty="0">
              <a:solidFill>
                <a:srgbClr val="0000FF"/>
              </a:solidFill>
            </a:endParaRPr>
          </a:p>
        </p:txBody>
      </p:sp>
      <p:sp>
        <p:nvSpPr>
          <p:cNvPr id="12" name="正方形/長方形 11"/>
          <p:cNvSpPr/>
          <p:nvPr/>
        </p:nvSpPr>
        <p:spPr>
          <a:xfrm>
            <a:off x="1491762" y="3724216"/>
            <a:ext cx="2026517" cy="461665"/>
          </a:xfrm>
          <a:prstGeom prst="rect">
            <a:avLst/>
          </a:prstGeom>
        </p:spPr>
        <p:txBody>
          <a:bodyPr wrap="none">
            <a:spAutoFit/>
          </a:bodyPr>
          <a:lstStyle/>
          <a:p>
            <a:pPr marL="0" indent="0">
              <a:buFont typeface="Arial" panose="020B0604020202020204" pitchFamily="34" charset="0"/>
              <a:buNone/>
            </a:pPr>
            <a:r>
              <a:rPr lang="ja-JP" altLang="en-US" sz="2400" b="1" dirty="0">
                <a:solidFill>
                  <a:srgbClr val="FF0000"/>
                </a:solidFill>
              </a:rPr>
              <a:t>ミオクローヌス</a:t>
            </a:r>
            <a:endParaRPr lang="en-US" altLang="en-US" sz="2400" b="1" dirty="0">
              <a:solidFill>
                <a:srgbClr val="FF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651442-CE8B-467E-A5BB-8B609B7B4D4D}"/>
              </a:ext>
            </a:extLst>
          </p:cNvPr>
          <p:cNvSpPr>
            <a:spLocks noGrp="1"/>
          </p:cNvSpPr>
          <p:nvPr>
            <p:ph type="title"/>
          </p:nvPr>
        </p:nvSpPr>
        <p:spPr>
          <a:xfrm>
            <a:off x="457200" y="44451"/>
            <a:ext cx="8229600" cy="1143000"/>
          </a:xfrm>
        </p:spPr>
        <p:txBody>
          <a:bodyPr/>
          <a:lstStyle/>
          <a:p>
            <a:r>
              <a:rPr lang="en-US" altLang="ja-JP" sz="2800" b="1" dirty="0">
                <a:solidFill>
                  <a:srgbClr val="0000FF"/>
                </a:solidFill>
              </a:rPr>
              <a:t>Creutzfeldt-Jakob disease (CJD)</a:t>
            </a:r>
            <a:r>
              <a:rPr lang="ja-JP" altLang="en-US" sz="2800" b="1" dirty="0">
                <a:solidFill>
                  <a:srgbClr val="0000FF"/>
                </a:solidFill>
              </a:rPr>
              <a:t>　動画</a:t>
            </a:r>
            <a:br>
              <a:rPr lang="en-US" altLang="ja-JP" sz="2800" b="1" dirty="0">
                <a:solidFill>
                  <a:srgbClr val="0000FF"/>
                </a:solidFill>
              </a:rPr>
            </a:br>
            <a:endParaRPr kumimoji="1" lang="ja-JP" altLang="en-US" sz="2800" b="1" dirty="0">
              <a:solidFill>
                <a:srgbClr val="0000FF"/>
              </a:solidFill>
            </a:endParaRPr>
          </a:p>
        </p:txBody>
      </p:sp>
      <p:pic>
        <p:nvPicPr>
          <p:cNvPr id="5" name="Creutzfeldt-Jakob disease (CJD)">
            <a:hlinkClick r:id="" action="ppaction://media"/>
            <a:extLst>
              <a:ext uri="{FF2B5EF4-FFF2-40B4-BE49-F238E27FC236}">
                <a16:creationId xmlns:a16="http://schemas.microsoft.com/office/drawing/2014/main" id="{D3958734-8801-4B75-91F9-16C3A007291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 y="1138517"/>
            <a:ext cx="7086599" cy="5315416"/>
          </a:xfrm>
        </p:spPr>
      </p:pic>
      <p:sp>
        <p:nvSpPr>
          <p:cNvPr id="4" name="スライド番号プレースホルダー 3">
            <a:extLst>
              <a:ext uri="{FF2B5EF4-FFF2-40B4-BE49-F238E27FC236}">
                <a16:creationId xmlns:a16="http://schemas.microsoft.com/office/drawing/2014/main" id="{DB22F25C-1701-4CF7-82C4-9AC9D248B3DA}"/>
              </a:ext>
            </a:extLst>
          </p:cNvPr>
          <p:cNvSpPr>
            <a:spLocks noGrp="1"/>
          </p:cNvSpPr>
          <p:nvPr>
            <p:ph type="sldNum" sz="quarter" idx="12"/>
          </p:nvPr>
        </p:nvSpPr>
        <p:spPr/>
        <p:txBody>
          <a:bodyPr/>
          <a:lstStyle/>
          <a:p>
            <a:pPr>
              <a:defRPr/>
            </a:pPr>
            <a:fld id="{59AD4D59-50AE-43DB-A16B-75679D6267D7}" type="slidenum">
              <a:rPr lang="en-US" altLang="en-US" smtClean="0"/>
              <a:pPr>
                <a:defRPr/>
              </a:pPr>
              <a:t>38</a:t>
            </a:fld>
            <a:endParaRPr lang="en-US" altLang="en-US" dirty="0"/>
          </a:p>
        </p:txBody>
      </p:sp>
      <p:sp>
        <p:nvSpPr>
          <p:cNvPr id="6" name="正方形/長方形 5">
            <a:extLst>
              <a:ext uri="{FF2B5EF4-FFF2-40B4-BE49-F238E27FC236}">
                <a16:creationId xmlns:a16="http://schemas.microsoft.com/office/drawing/2014/main" id="{86E30FF0-4850-450C-8E08-C36415502241}"/>
              </a:ext>
            </a:extLst>
          </p:cNvPr>
          <p:cNvSpPr/>
          <p:nvPr/>
        </p:nvSpPr>
        <p:spPr>
          <a:xfrm>
            <a:off x="7596188" y="5716460"/>
            <a:ext cx="1395412" cy="1077218"/>
          </a:xfrm>
          <a:prstGeom prst="rect">
            <a:avLst/>
          </a:prstGeom>
        </p:spPr>
        <p:txBody>
          <a:bodyPr wrap="square">
            <a:spAutoFit/>
          </a:bodyPr>
          <a:lstStyle/>
          <a:p>
            <a:r>
              <a:rPr lang="ja-JP" altLang="en-US" sz="800" dirty="0">
                <a:hlinkClick r:id="rId5"/>
              </a:rPr>
              <a:t>http://www.doctorshangout.com/video/video/show?id=2002836%3AVideo%3A92991</a:t>
            </a:r>
            <a:endParaRPr lang="en-US" altLang="ja-JP" sz="800" dirty="0"/>
          </a:p>
          <a:p>
            <a:r>
              <a:rPr lang="ja-JP" altLang="en-US" sz="1600" b="1" dirty="0"/>
              <a:t>現在はアクセス不能</a:t>
            </a:r>
          </a:p>
        </p:txBody>
      </p:sp>
    </p:spTree>
    <p:extLst>
      <p:ext uri="{BB962C8B-B14F-4D97-AF65-F5344CB8AC3E}">
        <p14:creationId xmlns:p14="http://schemas.microsoft.com/office/powerpoint/2010/main" val="241296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0" y="0"/>
            <a:ext cx="9129712" cy="609600"/>
          </a:xfrm>
        </p:spPr>
        <p:txBody>
          <a:bodyPr/>
          <a:lstStyle/>
          <a:p>
            <a:r>
              <a:rPr lang="ja-JP" altLang="en-US" sz="2800" b="1" dirty="0">
                <a:solidFill>
                  <a:srgbClr val="0000FF"/>
                </a:solidFill>
                <a:latin typeface="+mj-ea"/>
              </a:rPr>
              <a:t>孤発性 </a:t>
            </a:r>
            <a:r>
              <a:rPr lang="en-US" altLang="ja-JP" sz="2800" b="1" dirty="0">
                <a:solidFill>
                  <a:srgbClr val="0000FF"/>
                </a:solidFill>
                <a:latin typeface="+mj-ea"/>
              </a:rPr>
              <a:t>CJD </a:t>
            </a:r>
            <a:r>
              <a:rPr lang="ja-JP" altLang="en-US" sz="2800" b="1" dirty="0">
                <a:solidFill>
                  <a:srgbClr val="0000FF"/>
                </a:solidFill>
                <a:latin typeface="+mj-ea"/>
              </a:rPr>
              <a:t>の検査所見</a:t>
            </a:r>
            <a:endParaRPr lang="en-US" altLang="en-US" sz="2800" b="1" dirty="0">
              <a:solidFill>
                <a:srgbClr val="0000FF"/>
              </a:solidFill>
              <a:latin typeface="+mj-ea"/>
            </a:endParaRPr>
          </a:p>
        </p:txBody>
      </p:sp>
      <p:sp>
        <p:nvSpPr>
          <p:cNvPr id="69635" name="Content Placeholder 2"/>
          <p:cNvSpPr>
            <a:spLocks noGrp="1"/>
          </p:cNvSpPr>
          <p:nvPr>
            <p:ph idx="1"/>
          </p:nvPr>
        </p:nvSpPr>
        <p:spPr>
          <a:xfrm>
            <a:off x="461842" y="4876800"/>
            <a:ext cx="8305800" cy="1524000"/>
          </a:xfrm>
        </p:spPr>
        <p:txBody>
          <a:bodyPr/>
          <a:lstStyle/>
          <a:p>
            <a:pPr>
              <a:buClr>
                <a:srgbClr val="FF0000"/>
              </a:buClr>
              <a:buFont typeface="Wingdings" panose="05000000000000000000" pitchFamily="2" charset="2"/>
              <a:buChar char="l"/>
            </a:pPr>
            <a:r>
              <a:rPr lang="ja-JP" altLang="en-US" sz="2400" b="1" dirty="0"/>
              <a:t>脳波</a:t>
            </a:r>
            <a:r>
              <a:rPr lang="en-US" altLang="en-US" sz="2400" b="1" dirty="0"/>
              <a:t>: 60% </a:t>
            </a:r>
            <a:r>
              <a:rPr lang="ja-JP" altLang="en-US" sz="2400" b="1" dirty="0"/>
              <a:t>から</a:t>
            </a:r>
            <a:r>
              <a:rPr lang="en-US" altLang="en-US" sz="2400" b="1" dirty="0"/>
              <a:t> 95% </a:t>
            </a:r>
            <a:r>
              <a:rPr lang="ja-JP" altLang="en-US" sz="2400" b="1" dirty="0"/>
              <a:t>の患者で一秒に一回平均で、周期性同期性放電</a:t>
            </a:r>
            <a:r>
              <a:rPr lang="en-US" altLang="en-US" sz="2400" b="1" dirty="0"/>
              <a:t> periodic synchronous discharge (PSD) </a:t>
            </a:r>
          </a:p>
          <a:p>
            <a:pPr>
              <a:buClr>
                <a:srgbClr val="FF0000"/>
              </a:buClr>
              <a:buFont typeface="Wingdings" panose="05000000000000000000" pitchFamily="2" charset="2"/>
              <a:buChar char="l"/>
            </a:pPr>
            <a:r>
              <a:rPr lang="ja-JP" altLang="en-US" sz="2400" b="1" dirty="0"/>
              <a:t>脳脊髄液 </a:t>
            </a:r>
            <a:r>
              <a:rPr lang="en-US" altLang="en-US" sz="2400" b="1" dirty="0"/>
              <a:t>CSF</a:t>
            </a:r>
            <a:r>
              <a:rPr lang="ja-JP" altLang="en-US" sz="2400" b="1" dirty="0"/>
              <a:t>：</a:t>
            </a:r>
            <a:r>
              <a:rPr lang="en-US" altLang="en-US" sz="2400" b="1" dirty="0"/>
              <a:t> 85%</a:t>
            </a:r>
            <a:r>
              <a:rPr lang="ja-JP" altLang="en-US" sz="2400" b="1" dirty="0"/>
              <a:t>の患者でストレス蛋白</a:t>
            </a:r>
            <a:r>
              <a:rPr lang="en-US" altLang="en-US" sz="2400" b="1" dirty="0"/>
              <a:t> 14-3-3 </a:t>
            </a:r>
            <a:r>
              <a:rPr lang="ja-JP" altLang="en-US" sz="2400" b="1" dirty="0"/>
              <a:t>の上昇</a:t>
            </a:r>
            <a:endParaRPr lang="en-US" altLang="en-US" sz="2400" b="1" dirty="0"/>
          </a:p>
          <a:p>
            <a:pPr>
              <a:buClr>
                <a:srgbClr val="FF0000"/>
              </a:buClr>
              <a:buFont typeface="Wingdings" panose="05000000000000000000" pitchFamily="2" charset="2"/>
              <a:buChar char="l"/>
            </a:pPr>
            <a:r>
              <a:rPr lang="en-US" altLang="en-US" sz="2400" b="1" dirty="0"/>
              <a:t>MRI: 90% </a:t>
            </a:r>
            <a:r>
              <a:rPr lang="ja-JP" altLang="en-US" sz="2400" b="1" dirty="0"/>
              <a:t>の患者で大脳基底核と皮質で高信号</a:t>
            </a:r>
            <a:endParaRPr lang="en-US" altLang="en-US" sz="2400" b="1" dirty="0"/>
          </a:p>
        </p:txBody>
      </p:sp>
      <p:pic>
        <p:nvPicPr>
          <p:cNvPr id="69636" name="Picture 5" descr="C:\Documents and Settings\itsuno\Desktop\Class\MID 2010\Greenfield figures\Greenfield Figure 16.14 EEG in sCJ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784" y="624480"/>
            <a:ext cx="6699131" cy="425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39</a:t>
            </a:fld>
            <a:endParaRPr lang="en-US"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651472" y="315122"/>
            <a:ext cx="8229600" cy="1143000"/>
          </a:xfrm>
        </p:spPr>
        <p:txBody>
          <a:bodyPr/>
          <a:lstStyle/>
          <a:p>
            <a:r>
              <a:rPr lang="ja-JP" altLang="en-US" sz="2800" b="1" dirty="0">
                <a:solidFill>
                  <a:srgbClr val="0000FF"/>
                </a:solidFill>
                <a:latin typeface="+mj-ea"/>
              </a:rPr>
              <a:t>遅発性ウイルス感染症　第三群</a:t>
            </a:r>
            <a:br>
              <a:rPr lang="en-US" altLang="ja-JP" sz="2800" b="1" dirty="0">
                <a:solidFill>
                  <a:srgbClr val="0000FF"/>
                </a:solidFill>
                <a:latin typeface="+mj-ea"/>
              </a:rPr>
            </a:br>
            <a:br>
              <a:rPr lang="en-US" altLang="en-US" sz="2800" b="1" dirty="0">
                <a:solidFill>
                  <a:srgbClr val="0000FF"/>
                </a:solidFill>
                <a:latin typeface="+mj-ea"/>
              </a:rPr>
            </a:br>
            <a:endParaRPr lang="en-US" altLang="en-US" sz="2800" b="1" dirty="0">
              <a:solidFill>
                <a:srgbClr val="0000FF"/>
              </a:solidFill>
              <a:latin typeface="+mj-ea"/>
            </a:endParaRPr>
          </a:p>
        </p:txBody>
      </p:sp>
      <p:sp>
        <p:nvSpPr>
          <p:cNvPr id="61443" name="TextBox 2"/>
          <p:cNvSpPr txBox="1">
            <a:spLocks noChangeArrowheads="1"/>
          </p:cNvSpPr>
          <p:nvPr/>
        </p:nvSpPr>
        <p:spPr bwMode="auto">
          <a:xfrm>
            <a:off x="838200" y="2819400"/>
            <a:ext cx="6705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lr>
                <a:schemeClr val="accent1"/>
              </a:buClr>
              <a:buFont typeface="Times" panose="02020603050405020304" pitchFamily="18" charset="0"/>
              <a:buChar char="•"/>
              <a:defRPr sz="3200">
                <a:solidFill>
                  <a:schemeClr val="tx1"/>
                </a:solidFill>
                <a:latin typeface="Lucida Grande"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w"/>
              <a:defRPr sz="2800">
                <a:solidFill>
                  <a:schemeClr val="tx1"/>
                </a:solidFill>
                <a:latin typeface="Lucida Grande" charset="0"/>
                <a:ea typeface="ＭＳ Ｐゴシック" panose="020B0600070205080204" pitchFamily="50" charset="-128"/>
              </a:defRPr>
            </a:lvl2pPr>
            <a:lvl3pPr marL="1143000" indent="-228600">
              <a:spcBef>
                <a:spcPct val="20000"/>
              </a:spcBef>
              <a:buClr>
                <a:schemeClr val="accent1"/>
              </a:buClr>
              <a:buFont typeface="Wingdings" panose="05000000000000000000" pitchFamily="2" charset="2"/>
              <a:buChar char="§"/>
              <a:defRPr sz="2400">
                <a:solidFill>
                  <a:schemeClr val="tx1"/>
                </a:solidFill>
                <a:latin typeface="Lucida Grande" charset="0"/>
                <a:ea typeface="ＭＳ Ｐゴシック" panose="020B0600070205080204" pitchFamily="50" charset="-128"/>
              </a:defRPr>
            </a:lvl3pPr>
            <a:lvl4pPr marL="1600200" indent="-228600">
              <a:spcBef>
                <a:spcPct val="20000"/>
              </a:spcBef>
              <a:buClr>
                <a:schemeClr val="accent2"/>
              </a:buClr>
              <a:buFont typeface="Times" panose="02020603050405020304" pitchFamily="18" charset="0"/>
              <a:buChar char="•"/>
              <a:defRPr sz="2000">
                <a:solidFill>
                  <a:schemeClr val="tx1"/>
                </a:solidFill>
                <a:latin typeface="Lucida Grande" charset="0"/>
                <a:ea typeface="ＭＳ Ｐゴシック" panose="020B0600070205080204" pitchFamily="50" charset="-128"/>
              </a:defRPr>
            </a:lvl4pPr>
            <a:lvl5pPr marL="2057400" indent="-228600">
              <a:spcBef>
                <a:spcPct val="20000"/>
              </a:spcBef>
              <a:buClr>
                <a:schemeClr val="tx2"/>
              </a:buClr>
              <a:buFont typeface="Wingdings" panose="05000000000000000000" pitchFamily="2" charset="2"/>
              <a:buChar char="§"/>
              <a:defRPr sz="2000">
                <a:solidFill>
                  <a:schemeClr val="tx1"/>
                </a:solidFill>
                <a:latin typeface="Lucida Grande"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Lucida Grande"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Lucida Grande"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Lucida Grande"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Lucida Grande" charset="0"/>
                <a:ea typeface="ＭＳ Ｐゴシック" panose="020B0600070205080204" pitchFamily="50" charset="-128"/>
              </a:defRPr>
            </a:lvl9pPr>
          </a:lstStyle>
          <a:p>
            <a:pPr>
              <a:spcBef>
                <a:spcPct val="0"/>
              </a:spcBef>
              <a:buClrTx/>
              <a:buFontTx/>
              <a:buAutoNum type="arabicPeriod"/>
            </a:pPr>
            <a:r>
              <a:rPr lang="ja-JP" altLang="en-US" b="1" dirty="0">
                <a:latin typeface="+mj-ea"/>
                <a:ea typeface="+mj-ea"/>
              </a:rPr>
              <a:t>プリオン病</a:t>
            </a:r>
            <a:r>
              <a:rPr lang="en-US" altLang="en-US" b="1" dirty="0">
                <a:latin typeface="+mj-ea"/>
                <a:ea typeface="+mj-ea"/>
              </a:rPr>
              <a:t>:</a:t>
            </a:r>
            <a:r>
              <a:rPr lang="ja-JP" altLang="en-US" b="1" dirty="0">
                <a:latin typeface="+mj-ea"/>
                <a:ea typeface="+mj-ea"/>
              </a:rPr>
              <a:t>スクレ</a:t>
            </a:r>
            <a:r>
              <a:rPr lang="en-US" altLang="ja-JP" b="1" dirty="0">
                <a:latin typeface="+mj-ea"/>
                <a:ea typeface="+mj-ea"/>
              </a:rPr>
              <a:t>―</a:t>
            </a:r>
            <a:r>
              <a:rPr lang="ja-JP" altLang="en-US" b="1" dirty="0">
                <a:latin typeface="+mj-ea"/>
                <a:ea typeface="+mj-ea"/>
              </a:rPr>
              <a:t>ピー、クルー、クロイツフェルト・ヤコブ病、狂牛病</a:t>
            </a:r>
            <a:endParaRPr lang="en-US" altLang="en-US" b="1" dirty="0">
              <a:latin typeface="+mj-ea"/>
              <a:ea typeface="+mj-ea"/>
            </a:endParaRPr>
          </a:p>
          <a:p>
            <a:pPr>
              <a:spcBef>
                <a:spcPct val="0"/>
              </a:spcBef>
              <a:buClrTx/>
              <a:buFontTx/>
              <a:buAutoNum type="arabicPeriod"/>
            </a:pPr>
            <a:r>
              <a:rPr lang="en-US" altLang="en-US" b="1" dirty="0">
                <a:latin typeface="+mj-ea"/>
                <a:ea typeface="+mj-ea"/>
              </a:rPr>
              <a:t>SSPE</a:t>
            </a:r>
          </a:p>
          <a:p>
            <a:pPr>
              <a:spcBef>
                <a:spcPct val="0"/>
              </a:spcBef>
              <a:buClrTx/>
              <a:buFontTx/>
              <a:buAutoNum type="arabicPeriod"/>
            </a:pPr>
            <a:r>
              <a:rPr lang="en-US" altLang="en-US" b="1" dirty="0">
                <a:latin typeface="+mj-ea"/>
                <a:ea typeface="+mj-ea"/>
              </a:rPr>
              <a:t>PML</a:t>
            </a:r>
          </a:p>
          <a:p>
            <a:pPr>
              <a:spcBef>
                <a:spcPct val="0"/>
              </a:spcBef>
              <a:buClrTx/>
              <a:buFontTx/>
              <a:buAutoNum type="arabicPeriod"/>
            </a:pPr>
            <a:r>
              <a:rPr lang="en-US" altLang="en-US" b="1" dirty="0">
                <a:latin typeface="+mj-ea"/>
                <a:ea typeface="+mj-ea"/>
              </a:rPr>
              <a:t>HIV / HTLV-I </a:t>
            </a:r>
          </a:p>
        </p:txBody>
      </p:sp>
      <p:sp>
        <p:nvSpPr>
          <p:cNvPr id="61444" name="TextBox 3"/>
          <p:cNvSpPr txBox="1">
            <a:spLocks noChangeArrowheads="1"/>
          </p:cNvSpPr>
          <p:nvPr/>
        </p:nvSpPr>
        <p:spPr bwMode="auto">
          <a:xfrm>
            <a:off x="76201" y="1002156"/>
            <a:ext cx="8991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Times" panose="02020603050405020304" pitchFamily="18" charset="0"/>
              <a:buChar char="•"/>
              <a:defRPr sz="3200">
                <a:solidFill>
                  <a:schemeClr val="tx1"/>
                </a:solidFill>
                <a:latin typeface="Lucida Grande"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w"/>
              <a:defRPr sz="2800">
                <a:solidFill>
                  <a:schemeClr val="tx1"/>
                </a:solidFill>
                <a:latin typeface="Lucida Grande" charset="0"/>
                <a:ea typeface="ＭＳ Ｐゴシック" panose="020B0600070205080204" pitchFamily="50" charset="-128"/>
              </a:defRPr>
            </a:lvl2pPr>
            <a:lvl3pPr marL="1143000" indent="-228600">
              <a:spcBef>
                <a:spcPct val="20000"/>
              </a:spcBef>
              <a:buClr>
                <a:schemeClr val="accent1"/>
              </a:buClr>
              <a:buFont typeface="Wingdings" panose="05000000000000000000" pitchFamily="2" charset="2"/>
              <a:buChar char="§"/>
              <a:defRPr sz="2400">
                <a:solidFill>
                  <a:schemeClr val="tx1"/>
                </a:solidFill>
                <a:latin typeface="Lucida Grande" charset="0"/>
                <a:ea typeface="ＭＳ Ｐゴシック" panose="020B0600070205080204" pitchFamily="50" charset="-128"/>
              </a:defRPr>
            </a:lvl3pPr>
            <a:lvl4pPr marL="1600200" indent="-228600">
              <a:spcBef>
                <a:spcPct val="20000"/>
              </a:spcBef>
              <a:buClr>
                <a:schemeClr val="accent2"/>
              </a:buClr>
              <a:buFont typeface="Times" panose="02020603050405020304" pitchFamily="18" charset="0"/>
              <a:buChar char="•"/>
              <a:defRPr sz="2000">
                <a:solidFill>
                  <a:schemeClr val="tx1"/>
                </a:solidFill>
                <a:latin typeface="Lucida Grande" charset="0"/>
                <a:ea typeface="ＭＳ Ｐゴシック" panose="020B0600070205080204" pitchFamily="50" charset="-128"/>
              </a:defRPr>
            </a:lvl4pPr>
            <a:lvl5pPr marL="2057400" indent="-228600">
              <a:spcBef>
                <a:spcPct val="20000"/>
              </a:spcBef>
              <a:buClr>
                <a:schemeClr val="tx2"/>
              </a:buClr>
              <a:buFont typeface="Wingdings" panose="05000000000000000000" pitchFamily="2" charset="2"/>
              <a:buChar char="§"/>
              <a:defRPr sz="2000">
                <a:solidFill>
                  <a:schemeClr val="tx1"/>
                </a:solidFill>
                <a:latin typeface="Lucida Grande"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Lucida Grande"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Lucida Grande"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Lucida Grande"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Font typeface="Wingdings" panose="05000000000000000000" pitchFamily="2" charset="2"/>
              <a:buChar char="§"/>
              <a:defRPr sz="2000">
                <a:solidFill>
                  <a:schemeClr val="tx1"/>
                </a:solidFill>
                <a:latin typeface="Lucida Grande" charset="0"/>
                <a:ea typeface="ＭＳ Ｐゴシック" panose="020B0600070205080204" pitchFamily="50" charset="-128"/>
              </a:defRPr>
            </a:lvl9pPr>
          </a:lstStyle>
          <a:p>
            <a:pPr algn="ctr">
              <a:spcBef>
                <a:spcPct val="0"/>
              </a:spcBef>
              <a:buClrTx/>
              <a:buFontTx/>
              <a:buNone/>
            </a:pPr>
            <a:r>
              <a:rPr lang="en-US" altLang="ja-JP" sz="2800" b="1" dirty="0">
                <a:solidFill>
                  <a:srgbClr val="FF0000"/>
                </a:solidFill>
                <a:latin typeface="Arial" panose="020B0604020202020204" pitchFamily="34" charset="0"/>
              </a:rPr>
              <a:t>(</a:t>
            </a:r>
            <a:r>
              <a:rPr lang="ja-JP" altLang="en-US" sz="2800" b="1" dirty="0">
                <a:solidFill>
                  <a:srgbClr val="FF0000"/>
                </a:solidFill>
                <a:latin typeface="Arial" panose="020B0604020202020204" pitchFamily="34" charset="0"/>
              </a:rPr>
              <a:t>ウイルスの</a:t>
            </a:r>
            <a:r>
              <a:rPr lang="en-US" altLang="ja-JP" sz="2800" b="1" dirty="0">
                <a:solidFill>
                  <a:srgbClr val="FF0000"/>
                </a:solidFill>
                <a:latin typeface="Arial" panose="020B0604020202020204" pitchFamily="34" charset="0"/>
              </a:rPr>
              <a:t>) </a:t>
            </a:r>
            <a:r>
              <a:rPr lang="ja-JP" altLang="en-US" sz="2800" b="1" dirty="0">
                <a:solidFill>
                  <a:srgbClr val="FF0000"/>
                </a:solidFill>
                <a:latin typeface="Arial" panose="020B0604020202020204" pitchFamily="34" charset="0"/>
              </a:rPr>
              <a:t>直接感染あるいは免疫病理で </a:t>
            </a:r>
            <a:r>
              <a:rPr lang="en-US" altLang="ja-JP" sz="2800" b="1" dirty="0">
                <a:solidFill>
                  <a:srgbClr val="FF0000"/>
                </a:solidFill>
                <a:latin typeface="Arial" panose="020B0604020202020204" pitchFamily="34" charset="0"/>
              </a:rPr>
              <a:t>CNS</a:t>
            </a:r>
            <a:r>
              <a:rPr lang="ja-JP" altLang="en-US" sz="2800" b="1" dirty="0">
                <a:solidFill>
                  <a:srgbClr val="FF0000"/>
                </a:solidFill>
                <a:latin typeface="Arial" panose="020B0604020202020204" pitchFamily="34" charset="0"/>
              </a:rPr>
              <a:t> 傷害 </a:t>
            </a:r>
            <a:endParaRPr lang="en-US" altLang="ja-JP" sz="2800" b="1" dirty="0">
              <a:solidFill>
                <a:srgbClr val="FF0000"/>
              </a:solidFill>
              <a:latin typeface="Arial" panose="020B0604020202020204" pitchFamily="34" charset="0"/>
            </a:endParaRPr>
          </a:p>
          <a:p>
            <a:pPr algn="ctr">
              <a:spcBef>
                <a:spcPct val="0"/>
              </a:spcBef>
              <a:buClrTx/>
              <a:buFontTx/>
              <a:buNone/>
            </a:pPr>
            <a:r>
              <a:rPr lang="en-US" altLang="en-US" sz="2800" b="1" dirty="0">
                <a:solidFill>
                  <a:srgbClr val="FF0000"/>
                </a:solidFill>
                <a:latin typeface="Arial" panose="020B0604020202020204" pitchFamily="34" charset="0"/>
              </a:rPr>
              <a:t>Direct (virus) infection and/or immunopathology cause CNS damage</a:t>
            </a:r>
          </a:p>
        </p:txBody>
      </p:sp>
      <p:sp>
        <p:nvSpPr>
          <p:cNvPr id="61446"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fld id="{A857F9B1-3196-415A-9D44-ADD841C0F0B2}" type="slidenum">
              <a:rPr lang="en-US" altLang="en-US">
                <a:latin typeface="ＭＳ Ｐゴシック" panose="020B0600070205080204" pitchFamily="50" charset="-128"/>
              </a:rPr>
              <a:pPr/>
              <a:t>4</a:t>
            </a:fld>
            <a:endParaRPr lang="en-US" altLang="en-US">
              <a:latin typeface="ＭＳ Ｐゴシック" panose="020B0600070205080204" pitchFamily="50" charset="-128"/>
            </a:endParaRPr>
          </a:p>
        </p:txBody>
      </p:sp>
    </p:spTree>
    <p:extLst>
      <p:ext uri="{BB962C8B-B14F-4D97-AF65-F5344CB8AC3E}">
        <p14:creationId xmlns:p14="http://schemas.microsoft.com/office/powerpoint/2010/main" val="23776223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458053" y="-250891"/>
            <a:ext cx="9144000" cy="1143000"/>
          </a:xfrm>
        </p:spPr>
        <p:txBody>
          <a:bodyPr/>
          <a:lstStyle/>
          <a:p>
            <a:r>
              <a:rPr lang="ja-JP" altLang="en-US" sz="2800" b="1" dirty="0">
                <a:solidFill>
                  <a:srgbClr val="0000FF"/>
                </a:solidFill>
                <a:latin typeface="+mj-ea"/>
              </a:rPr>
              <a:t>クロイツフェルト・ヤコブ病の</a:t>
            </a:r>
            <a:r>
              <a:rPr lang="en-US" altLang="en-US" sz="2800" b="1" dirty="0">
                <a:solidFill>
                  <a:srgbClr val="0000FF"/>
                </a:solidFill>
                <a:latin typeface="+mj-ea"/>
              </a:rPr>
              <a:t>MRI</a:t>
            </a:r>
          </a:p>
        </p:txBody>
      </p:sp>
      <p:pic>
        <p:nvPicPr>
          <p:cNvPr id="706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754" y="683006"/>
            <a:ext cx="2254250"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4179" y="683006"/>
            <a:ext cx="25146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8954" y="683006"/>
            <a:ext cx="2251075"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Rectangle 6"/>
          <p:cNvSpPr>
            <a:spLocks noChangeArrowheads="1"/>
          </p:cNvSpPr>
          <p:nvPr/>
        </p:nvSpPr>
        <p:spPr bwMode="auto">
          <a:xfrm>
            <a:off x="919340" y="3522905"/>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ja-JP" altLang="en-US" sz="2400" b="1" dirty="0">
                <a:latin typeface="Arial" panose="020B0604020202020204" pitchFamily="34" charset="0"/>
              </a:rPr>
              <a:t>線条体病変</a:t>
            </a:r>
            <a:r>
              <a:rPr lang="en-US" altLang="en-US" sz="2400" b="1" dirty="0">
                <a:latin typeface="Arial" panose="020B0604020202020204" pitchFamily="34" charset="0"/>
              </a:rPr>
              <a:t> (A), </a:t>
            </a:r>
            <a:r>
              <a:rPr lang="ja-JP" altLang="en-US" sz="2400" b="1" dirty="0">
                <a:latin typeface="Arial" panose="020B0604020202020204" pitchFamily="34" charset="0"/>
              </a:rPr>
              <a:t>　大脳皮質病変</a:t>
            </a:r>
            <a:r>
              <a:rPr lang="en-US" altLang="en-US" sz="2400" b="1" dirty="0">
                <a:latin typeface="Arial" panose="020B0604020202020204" pitchFamily="34" charset="0"/>
              </a:rPr>
              <a:t> (B),</a:t>
            </a:r>
            <a:r>
              <a:rPr lang="ja-JP" altLang="en-US" sz="2400" b="1" dirty="0">
                <a:latin typeface="Arial" panose="020B0604020202020204" pitchFamily="34" charset="0"/>
              </a:rPr>
              <a:t>　　</a:t>
            </a:r>
            <a:r>
              <a:rPr lang="en-US" altLang="en-US" sz="2400" b="1" dirty="0">
                <a:latin typeface="Arial" panose="020B0604020202020204" pitchFamily="34" charset="0"/>
              </a:rPr>
              <a:t> </a:t>
            </a:r>
            <a:r>
              <a:rPr lang="ja-JP" altLang="en-US" sz="2400" b="1" dirty="0">
                <a:latin typeface="Arial" panose="020B0604020202020204" pitchFamily="34" charset="0"/>
              </a:rPr>
              <a:t>両者の共存　</a:t>
            </a:r>
            <a:r>
              <a:rPr lang="en-US" altLang="en-US" sz="2400" b="1" dirty="0">
                <a:latin typeface="Arial" panose="020B0604020202020204" pitchFamily="34" charset="0"/>
              </a:rPr>
              <a:t>(</a:t>
            </a:r>
            <a:r>
              <a:rPr lang="en-US" altLang="ja-JP" sz="2400" b="1" dirty="0">
                <a:latin typeface="Arial" panose="020B0604020202020204" pitchFamily="34" charset="0"/>
              </a:rPr>
              <a:t>C</a:t>
            </a:r>
            <a:r>
              <a:rPr lang="en-US" altLang="en-US" sz="2400" b="1" dirty="0">
                <a:latin typeface="Arial" panose="020B0604020202020204" pitchFamily="34" charset="0"/>
              </a:rPr>
              <a:t>)</a:t>
            </a:r>
          </a:p>
        </p:txBody>
      </p:sp>
      <p:pic>
        <p:nvPicPr>
          <p:cNvPr id="706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82" y="189044"/>
            <a:ext cx="2011897" cy="26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4075416"/>
            <a:ext cx="1981200" cy="263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TextBox 8"/>
          <p:cNvSpPr txBox="1">
            <a:spLocks noChangeArrowheads="1"/>
          </p:cNvSpPr>
          <p:nvPr/>
        </p:nvSpPr>
        <p:spPr bwMode="auto">
          <a:xfrm>
            <a:off x="3093256" y="4364089"/>
            <a:ext cx="573139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ja-JP" altLang="en-US" sz="2400" b="1" dirty="0">
                <a:latin typeface="Arial" panose="020B0604020202020204" pitchFamily="34" charset="0"/>
              </a:rPr>
              <a:t>変異型</a:t>
            </a:r>
            <a:r>
              <a:rPr lang="en-US" altLang="ja-JP" sz="2400" b="1" dirty="0">
                <a:latin typeface="Arial" panose="020B0604020202020204" pitchFamily="34" charset="0"/>
              </a:rPr>
              <a:t>CJD</a:t>
            </a:r>
            <a:r>
              <a:rPr lang="ja-JP" altLang="en-US" sz="2400" b="1" dirty="0">
                <a:latin typeface="Arial" panose="020B0604020202020204" pitchFamily="34" charset="0"/>
              </a:rPr>
              <a:t>の視床内側のホッケー杖徴候</a:t>
            </a:r>
            <a:r>
              <a:rPr lang="en-US" altLang="en-US" sz="2400" b="1" dirty="0">
                <a:latin typeface="Arial" panose="020B0604020202020204" pitchFamily="34" charset="0"/>
              </a:rPr>
              <a:t>Dorsomedial and </a:t>
            </a:r>
            <a:r>
              <a:rPr lang="en-US" altLang="en-US" sz="2400" b="1" dirty="0" err="1">
                <a:latin typeface="Arial" panose="020B0604020202020204" pitchFamily="34" charset="0"/>
              </a:rPr>
              <a:t>pulvinar</a:t>
            </a:r>
            <a:r>
              <a:rPr lang="en-US" altLang="en-US" sz="2400" b="1" dirty="0">
                <a:latin typeface="Arial" panose="020B0604020202020204" pitchFamily="34" charset="0"/>
              </a:rPr>
              <a:t> thalamic hyper intensity “hockey stick sign” in variant CJD</a:t>
            </a:r>
          </a:p>
        </p:txBody>
      </p:sp>
      <p:pic>
        <p:nvPicPr>
          <p:cNvPr id="70666"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25291" y="6018290"/>
            <a:ext cx="26336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7"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5600" y="6575425"/>
            <a:ext cx="22860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40</a:t>
            </a:fld>
            <a:endParaRPr lang="en-US" altLang="en-US" dirty="0"/>
          </a:p>
        </p:txBody>
      </p:sp>
      <p:sp>
        <p:nvSpPr>
          <p:cNvPr id="3" name="テキスト ボックス 2"/>
          <p:cNvSpPr txBox="1"/>
          <p:nvPr/>
        </p:nvSpPr>
        <p:spPr>
          <a:xfrm>
            <a:off x="119499" y="941129"/>
            <a:ext cx="677108" cy="2823098"/>
          </a:xfrm>
          <a:prstGeom prst="rect">
            <a:avLst/>
          </a:prstGeom>
          <a:noFill/>
        </p:spPr>
        <p:txBody>
          <a:bodyPr vert="eaVert" wrap="square" rtlCol="0">
            <a:spAutoFit/>
          </a:bodyPr>
          <a:lstStyle/>
          <a:p>
            <a:r>
              <a:rPr kumimoji="1" lang="ja-JP" altLang="en-US" sz="3200" dirty="0"/>
              <a:t>孤発性</a:t>
            </a:r>
            <a:r>
              <a:rPr kumimoji="1" lang="en-US" altLang="ja-JP" sz="3200" dirty="0"/>
              <a:t>CJD</a:t>
            </a:r>
            <a:endParaRPr kumimoji="1" lang="ja-JP" altLang="en-US" sz="3200" dirty="0"/>
          </a:p>
        </p:txBody>
      </p:sp>
      <p:cxnSp>
        <p:nvCxnSpPr>
          <p:cNvPr id="5" name="直線コネクタ 4"/>
          <p:cNvCxnSpPr/>
          <p:nvPr/>
        </p:nvCxnSpPr>
        <p:spPr>
          <a:xfrm>
            <a:off x="304800" y="3984570"/>
            <a:ext cx="8519852"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59AD4D59-50AE-43DB-A16B-75679D6267D7}" type="slidenum">
              <a:rPr lang="en-US" altLang="en-US" smtClean="0"/>
              <a:pPr>
                <a:defRPr/>
              </a:pPr>
              <a:t>41</a:t>
            </a:fld>
            <a:endParaRPr lang="en-US" altLang="en-US" dirty="0"/>
          </a:p>
        </p:txBody>
      </p:sp>
      <p:pic>
        <p:nvPicPr>
          <p:cNvPr id="5" name="図 4"/>
          <p:cNvPicPr>
            <a:picLocks noChangeAspect="1"/>
          </p:cNvPicPr>
          <p:nvPr/>
        </p:nvPicPr>
        <p:blipFill>
          <a:blip r:embed="rId2"/>
          <a:stretch>
            <a:fillRect/>
          </a:stretch>
        </p:blipFill>
        <p:spPr>
          <a:xfrm>
            <a:off x="0" y="29937"/>
            <a:ext cx="8860323" cy="5261251"/>
          </a:xfrm>
          <a:prstGeom prst="rect">
            <a:avLst/>
          </a:prstGeom>
        </p:spPr>
      </p:pic>
      <p:pic>
        <p:nvPicPr>
          <p:cNvPr id="6" name="図 5"/>
          <p:cNvPicPr>
            <a:picLocks noChangeAspect="1"/>
          </p:cNvPicPr>
          <p:nvPr/>
        </p:nvPicPr>
        <p:blipFill>
          <a:blip r:embed="rId3"/>
          <a:stretch>
            <a:fillRect/>
          </a:stretch>
        </p:blipFill>
        <p:spPr>
          <a:xfrm>
            <a:off x="5936455" y="3505200"/>
            <a:ext cx="3214172" cy="3352800"/>
          </a:xfrm>
          <a:prstGeom prst="rect">
            <a:avLst/>
          </a:prstGeom>
        </p:spPr>
      </p:pic>
    </p:spTree>
    <p:extLst>
      <p:ext uri="{BB962C8B-B14F-4D97-AF65-F5344CB8AC3E}">
        <p14:creationId xmlns:p14="http://schemas.microsoft.com/office/powerpoint/2010/main" val="19496573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pPr>
              <a:defRPr/>
            </a:pPr>
            <a:fld id="{59AD4D59-50AE-43DB-A16B-75679D6267D7}" type="slidenum">
              <a:rPr lang="en-US" altLang="en-US" smtClean="0"/>
              <a:pPr>
                <a:defRPr/>
              </a:pPr>
              <a:t>42</a:t>
            </a:fld>
            <a:endParaRPr lang="en-US" altLang="en-US" dirty="0"/>
          </a:p>
        </p:txBody>
      </p:sp>
      <p:pic>
        <p:nvPicPr>
          <p:cNvPr id="5" name="図 4"/>
          <p:cNvPicPr>
            <a:picLocks noChangeAspect="1"/>
          </p:cNvPicPr>
          <p:nvPr/>
        </p:nvPicPr>
        <p:blipFill>
          <a:blip r:embed="rId2"/>
          <a:stretch>
            <a:fillRect/>
          </a:stretch>
        </p:blipFill>
        <p:spPr>
          <a:xfrm>
            <a:off x="35638" y="-1"/>
            <a:ext cx="9330998" cy="7924801"/>
          </a:xfrm>
          <a:prstGeom prst="rect">
            <a:avLst/>
          </a:prstGeom>
        </p:spPr>
      </p:pic>
    </p:spTree>
    <p:extLst>
      <p:ext uri="{BB962C8B-B14F-4D97-AF65-F5344CB8AC3E}">
        <p14:creationId xmlns:p14="http://schemas.microsoft.com/office/powerpoint/2010/main" val="36102026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533400" y="-161924"/>
            <a:ext cx="8229600" cy="1143000"/>
          </a:xfrm>
        </p:spPr>
        <p:txBody>
          <a:bodyPr/>
          <a:lstStyle/>
          <a:p>
            <a:r>
              <a:rPr lang="ja-JP" altLang="en-US" sz="2800" b="1" dirty="0">
                <a:solidFill>
                  <a:srgbClr val="0000FF"/>
                </a:solidFill>
                <a:latin typeface="+mj-ea"/>
              </a:rPr>
              <a:t>医原性 </a:t>
            </a:r>
            <a:r>
              <a:rPr lang="en-US" altLang="en-US" sz="2800" b="1" dirty="0">
                <a:solidFill>
                  <a:srgbClr val="0000FF"/>
                </a:solidFill>
                <a:latin typeface="+mj-ea"/>
              </a:rPr>
              <a:t>Iatrogenic CJD</a:t>
            </a:r>
          </a:p>
        </p:txBody>
      </p:sp>
      <p:sp>
        <p:nvSpPr>
          <p:cNvPr id="72707" name="Content Placeholder 2"/>
          <p:cNvSpPr>
            <a:spLocks noGrp="1"/>
          </p:cNvSpPr>
          <p:nvPr>
            <p:ph idx="1"/>
          </p:nvPr>
        </p:nvSpPr>
        <p:spPr>
          <a:xfrm>
            <a:off x="381000" y="762000"/>
            <a:ext cx="8382000" cy="4525963"/>
          </a:xfrm>
        </p:spPr>
        <p:txBody>
          <a:bodyPr/>
          <a:lstStyle/>
          <a:p>
            <a:pPr>
              <a:buClr>
                <a:srgbClr val="FF0000"/>
              </a:buClr>
              <a:buFont typeface="Wingdings" panose="05000000000000000000" pitchFamily="2" charset="2"/>
              <a:buChar char="l"/>
            </a:pPr>
            <a:r>
              <a:rPr lang="ja-JP" altLang="en-US" sz="2800" b="1" dirty="0"/>
              <a:t>医療行為でヒトからヒトに感染</a:t>
            </a:r>
            <a:r>
              <a:rPr lang="en-US" altLang="en-US" sz="2800" b="1" dirty="0"/>
              <a:t> (</a:t>
            </a:r>
            <a:r>
              <a:rPr lang="en-US" altLang="en-US" sz="2800" dirty="0"/>
              <a:t>G. </a:t>
            </a:r>
            <a:r>
              <a:rPr lang="en-US" altLang="en-US" sz="2800" i="1" dirty="0" err="1"/>
              <a:t>iatros</a:t>
            </a:r>
            <a:r>
              <a:rPr lang="en-US" altLang="en-US" sz="2800" i="1" dirty="0"/>
              <a:t>,</a:t>
            </a:r>
            <a:r>
              <a:rPr lang="en-US" altLang="en-US" sz="2800" dirty="0"/>
              <a:t> physician + G. </a:t>
            </a:r>
            <a:r>
              <a:rPr lang="en-US" altLang="en-US" sz="2800" i="1" dirty="0"/>
              <a:t>-gen,</a:t>
            </a:r>
            <a:r>
              <a:rPr lang="en-US" altLang="en-US" sz="2800" dirty="0"/>
              <a:t> producing)</a:t>
            </a:r>
            <a:endParaRPr lang="en-US" altLang="en-US" sz="2800" b="1" dirty="0"/>
          </a:p>
          <a:p>
            <a:pPr>
              <a:buClr>
                <a:srgbClr val="FF0000"/>
              </a:buClr>
              <a:buFont typeface="Wingdings" panose="05000000000000000000" pitchFamily="2" charset="2"/>
              <a:buChar char="l"/>
            </a:pPr>
            <a:r>
              <a:rPr lang="ja-JP" altLang="en-US" sz="2800" b="1" dirty="0"/>
              <a:t>汚染された外科器具</a:t>
            </a:r>
            <a:r>
              <a:rPr lang="en-US" altLang="en-US" sz="2800" b="1" dirty="0"/>
              <a:t> (4 </a:t>
            </a:r>
            <a:r>
              <a:rPr lang="ja-JP" altLang="en-US" sz="2800" b="1" dirty="0"/>
              <a:t>例</a:t>
            </a:r>
            <a:r>
              <a:rPr lang="en-US" altLang="en-US" sz="2800" b="1" dirty="0"/>
              <a:t>), </a:t>
            </a:r>
            <a:r>
              <a:rPr lang="ja-JP" altLang="en-US" sz="2800" b="1" dirty="0"/>
              <a:t>脳内電極 </a:t>
            </a:r>
            <a:r>
              <a:rPr lang="en-US" altLang="en-US" sz="2800" b="1" dirty="0"/>
              <a:t>intracerebral electrodes (2 </a:t>
            </a:r>
            <a:r>
              <a:rPr lang="ja-JP" altLang="en-US" sz="2800" b="1" dirty="0"/>
              <a:t>例</a:t>
            </a:r>
            <a:r>
              <a:rPr lang="en-US" altLang="en-US" sz="2800" b="1" dirty="0"/>
              <a:t>), </a:t>
            </a:r>
            <a:r>
              <a:rPr lang="ja-JP" altLang="en-US" sz="2800" b="1" dirty="0"/>
              <a:t>角膜移植 </a:t>
            </a:r>
            <a:r>
              <a:rPr lang="en-US" altLang="en-US" sz="2800" b="1" dirty="0"/>
              <a:t>corneal transplantation (2 </a:t>
            </a:r>
            <a:r>
              <a:rPr lang="ja-JP" altLang="en-US" sz="2800" b="1" dirty="0"/>
              <a:t>例</a:t>
            </a:r>
            <a:r>
              <a:rPr lang="en-US" altLang="en-US" sz="2800" b="1" dirty="0"/>
              <a:t>), </a:t>
            </a:r>
            <a:r>
              <a:rPr lang="ja-JP" altLang="en-US" sz="2800" b="1" dirty="0"/>
              <a:t>硬膜移植 </a:t>
            </a:r>
            <a:r>
              <a:rPr lang="en-US" altLang="en-US" sz="2800" b="1" dirty="0"/>
              <a:t>dura mater graft (196 </a:t>
            </a:r>
            <a:r>
              <a:rPr lang="ja-JP" altLang="en-US" sz="2800" b="1" dirty="0"/>
              <a:t>例</a:t>
            </a:r>
            <a:r>
              <a:rPr lang="en-US" altLang="en-US" sz="2800" b="1" dirty="0"/>
              <a:t>, </a:t>
            </a:r>
            <a:r>
              <a:rPr lang="ja-JP" altLang="en-US" sz="2800" b="1" dirty="0"/>
              <a:t>日本</a:t>
            </a:r>
            <a:r>
              <a:rPr lang="en-US" altLang="en-US" sz="2800" b="1" dirty="0"/>
              <a:t>, </a:t>
            </a:r>
            <a:r>
              <a:rPr lang="en-US" altLang="en-US" sz="2800" b="1" dirty="0" err="1"/>
              <a:t>Lyodura</a:t>
            </a:r>
            <a:r>
              <a:rPr lang="en-US" altLang="en-US" sz="2800" b="1" dirty="0"/>
              <a:t>™)</a:t>
            </a:r>
          </a:p>
          <a:p>
            <a:pPr>
              <a:buClr>
                <a:srgbClr val="FF0000"/>
              </a:buClr>
              <a:buFont typeface="Wingdings" panose="05000000000000000000" pitchFamily="2" charset="2"/>
              <a:buChar char="l"/>
            </a:pPr>
            <a:r>
              <a:rPr lang="ja-JP" altLang="en-US" sz="2800" b="1" dirty="0"/>
              <a:t>ヒト成長ホルモン </a:t>
            </a:r>
            <a:r>
              <a:rPr lang="en-US" altLang="en-US" sz="2800" b="1" dirty="0"/>
              <a:t>human growth hormone (</a:t>
            </a:r>
            <a:r>
              <a:rPr lang="en-US" altLang="en-US" sz="2800" b="1" dirty="0" err="1"/>
              <a:t>hGH</a:t>
            </a:r>
            <a:r>
              <a:rPr lang="en-US" altLang="en-US" sz="2800" b="1" dirty="0"/>
              <a:t>) (194 </a:t>
            </a:r>
            <a:r>
              <a:rPr lang="ja-JP" altLang="en-US" sz="2800" b="1" dirty="0"/>
              <a:t>例</a:t>
            </a:r>
            <a:r>
              <a:rPr lang="en-US" altLang="en-US" sz="2800" b="1" dirty="0"/>
              <a:t>)(1985</a:t>
            </a:r>
            <a:r>
              <a:rPr lang="ja-JP" altLang="en-US" sz="2800" b="1" dirty="0"/>
              <a:t>年</a:t>
            </a:r>
            <a:r>
              <a:rPr lang="en-US" altLang="en-US" sz="2800" b="1" dirty="0"/>
              <a:t>, </a:t>
            </a:r>
            <a:r>
              <a:rPr lang="ja-JP" altLang="en-US" sz="2800" b="1" dirty="0"/>
              <a:t>組み換え</a:t>
            </a:r>
            <a:r>
              <a:rPr lang="en-US" altLang="en-US" sz="2800" b="1" dirty="0"/>
              <a:t>recombinant </a:t>
            </a:r>
            <a:r>
              <a:rPr lang="en-US" altLang="en-US" sz="2800" b="1" dirty="0" err="1"/>
              <a:t>hGH</a:t>
            </a:r>
            <a:r>
              <a:rPr lang="en-US" altLang="en-US" sz="2800" b="1" dirty="0"/>
              <a:t> </a:t>
            </a:r>
            <a:r>
              <a:rPr lang="ja-JP" altLang="en-US" sz="2800" b="1" dirty="0"/>
              <a:t>が感染防止のため導入</a:t>
            </a:r>
            <a:r>
              <a:rPr lang="en-US" altLang="en-US" sz="2800" b="1" dirty="0"/>
              <a:t>),  </a:t>
            </a:r>
            <a:r>
              <a:rPr lang="ja-JP" altLang="en-US" sz="2800" b="1" dirty="0"/>
              <a:t>ヒトゴナドトロピン </a:t>
            </a:r>
            <a:r>
              <a:rPr lang="en-US" altLang="en-US" sz="2800" b="1" dirty="0"/>
              <a:t>human gonadotrophin </a:t>
            </a:r>
            <a:r>
              <a:rPr lang="ja-JP" altLang="en-US" sz="2800" b="1" dirty="0"/>
              <a:t>療法</a:t>
            </a:r>
            <a:r>
              <a:rPr lang="en-US" altLang="en-US" sz="2800" b="1" dirty="0"/>
              <a:t> (5 </a:t>
            </a:r>
            <a:r>
              <a:rPr lang="ja-JP" altLang="en-US" sz="2800" b="1" dirty="0"/>
              <a:t>例</a:t>
            </a:r>
            <a:r>
              <a:rPr lang="en-US" altLang="en-US" sz="2800" b="1" dirty="0"/>
              <a:t>)</a:t>
            </a:r>
          </a:p>
          <a:p>
            <a:pPr>
              <a:buClr>
                <a:srgbClr val="FF0000"/>
              </a:buClr>
              <a:buFont typeface="Wingdings" panose="05000000000000000000" pitchFamily="2" charset="2"/>
              <a:buChar char="l"/>
            </a:pPr>
            <a:r>
              <a:rPr lang="ja-JP" altLang="en-US" sz="2800" b="1" dirty="0"/>
              <a:t>輸血 </a:t>
            </a:r>
            <a:r>
              <a:rPr lang="en-US" altLang="en-US" sz="2800" b="1" dirty="0"/>
              <a:t>blood transfusion (4 </a:t>
            </a:r>
            <a:r>
              <a:rPr lang="ja-JP" altLang="en-US" sz="2800" b="1" dirty="0"/>
              <a:t>例</a:t>
            </a:r>
            <a:r>
              <a:rPr lang="en-US" altLang="en-US" sz="2800" b="1" dirty="0"/>
              <a:t>)</a:t>
            </a:r>
          </a:p>
          <a:p>
            <a:endParaRPr lang="en-US" altLang="en-US" sz="2800" b="1" dirty="0"/>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43</a:t>
            </a:fld>
            <a:endParaRPr lang="en-US" altLang="en-US" dirty="0"/>
          </a:p>
        </p:txBody>
      </p:sp>
      <p:pic>
        <p:nvPicPr>
          <p:cNvPr id="3" name="iatrogenic">
            <a:hlinkClick r:id="" action="ppaction://media"/>
            <a:extLst>
              <a:ext uri="{FF2B5EF4-FFF2-40B4-BE49-F238E27FC236}">
                <a16:creationId xmlns:a16="http://schemas.microsoft.com/office/drawing/2014/main" id="{C7F784E1-AD1D-4ED0-8628-7DE7D1CA32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36656" y="234570"/>
            <a:ext cx="609600" cy="609600"/>
          </a:xfrm>
          <a:prstGeom prst="rect">
            <a:avLst/>
          </a:prstGeom>
          <a:solidFill>
            <a:srgbClr val="FF0000"/>
          </a:solidFill>
        </p:spPr>
      </p:pic>
      <p:pic>
        <p:nvPicPr>
          <p:cNvPr id="5" name="図 4">
            <a:extLst>
              <a:ext uri="{FF2B5EF4-FFF2-40B4-BE49-F238E27FC236}">
                <a16:creationId xmlns:a16="http://schemas.microsoft.com/office/drawing/2014/main" id="{AA4B94C4-F984-4E6F-BF79-A3E3578BD2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3732" y="4810125"/>
            <a:ext cx="2133599" cy="21335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1500" y="-161924"/>
            <a:ext cx="8229600" cy="1143000"/>
          </a:xfrm>
        </p:spPr>
        <p:txBody>
          <a:bodyPr/>
          <a:lstStyle/>
          <a:p>
            <a:r>
              <a:rPr kumimoji="1" lang="ja-JP" altLang="en-US" sz="2800" b="1" dirty="0">
                <a:solidFill>
                  <a:srgbClr val="0000FF"/>
                </a:solidFill>
              </a:rPr>
              <a:t>試験プール問題</a:t>
            </a:r>
          </a:p>
        </p:txBody>
      </p:sp>
      <p:sp>
        <p:nvSpPr>
          <p:cNvPr id="4" name="スライド番号プレースホルダー 3"/>
          <p:cNvSpPr>
            <a:spLocks noGrp="1"/>
          </p:cNvSpPr>
          <p:nvPr>
            <p:ph type="sldNum" sz="quarter" idx="12"/>
          </p:nvPr>
        </p:nvSpPr>
        <p:spPr/>
        <p:txBody>
          <a:bodyPr/>
          <a:lstStyle/>
          <a:p>
            <a:pPr>
              <a:defRPr/>
            </a:pPr>
            <a:fld id="{59AD4D59-50AE-43DB-A16B-75679D6267D7}" type="slidenum">
              <a:rPr lang="en-US" altLang="en-US" smtClean="0"/>
              <a:pPr>
                <a:defRPr/>
              </a:pPr>
              <a:t>44</a:t>
            </a:fld>
            <a:endParaRPr lang="en-US" altLang="en-US" dirty="0"/>
          </a:p>
        </p:txBody>
      </p:sp>
      <p:sp>
        <p:nvSpPr>
          <p:cNvPr id="5" name="正方形/長方形 4"/>
          <p:cNvSpPr/>
          <p:nvPr/>
        </p:nvSpPr>
        <p:spPr>
          <a:xfrm>
            <a:off x="214312" y="615951"/>
            <a:ext cx="8915400" cy="6255046"/>
          </a:xfrm>
          <a:prstGeom prst="rect">
            <a:avLst/>
          </a:prstGeom>
        </p:spPr>
        <p:txBody>
          <a:bodyPr wrap="square">
            <a:spAutoFit/>
          </a:bodyPr>
          <a:lstStyle/>
          <a:p>
            <a:pPr>
              <a:lnSpc>
                <a:spcPct val="115000"/>
              </a:lnSpc>
              <a:spcAft>
                <a:spcPts val="1000"/>
              </a:spcAft>
            </a:pPr>
            <a:r>
              <a:rPr lang="en-US" altLang="ja-JP" sz="2400" b="1" dirty="0">
                <a:ea typeface="ＭＳ 明朝" panose="02020609040205080304" pitchFamily="17" charset="-128"/>
                <a:cs typeface="Times New Roman" panose="02020603050405020304" pitchFamily="18" charset="0"/>
              </a:rPr>
              <a:t>Kuru is a fatal disease of certain New Guinea natives and is characterized by tremors and ataxia.  </a:t>
            </a:r>
            <a:r>
              <a:rPr lang="en-US" altLang="ja-JP" sz="2400" b="1" dirty="0" err="1">
                <a:ea typeface="ＭＳ 明朝" panose="02020609040205080304" pitchFamily="17" charset="-128"/>
                <a:cs typeface="Times New Roman" panose="02020603050405020304" pitchFamily="18" charset="0"/>
              </a:rPr>
              <a:t>Creutzfeldt</a:t>
            </a:r>
            <a:r>
              <a:rPr lang="en-US" altLang="ja-JP" sz="2400" b="1" dirty="0">
                <a:ea typeface="ＭＳ 明朝" panose="02020609040205080304" pitchFamily="17" charset="-128"/>
                <a:cs typeface="Times New Roman" panose="02020603050405020304" pitchFamily="18" charset="0"/>
              </a:rPr>
              <a:t>-Jacob disease (CJD) is characterized by both ataxia and dementia.  CJD has been accidentally transferred to others by contaminated growth hormone from human pituitary glands, corneal transplants, and contaminated surgical instruments.  These diseases are thought to </a:t>
            </a:r>
            <a:r>
              <a:rPr lang="en-US" altLang="ja-JP" sz="2400" b="1">
                <a:ea typeface="ＭＳ 明朝" panose="02020609040205080304" pitchFamily="17" charset="-128"/>
                <a:cs typeface="Times New Roman" panose="02020603050405020304" pitchFamily="18" charset="0"/>
              </a:rPr>
              <a:t>be caused </a:t>
            </a:r>
            <a:r>
              <a:rPr lang="en-US" altLang="ja-JP" sz="2400" b="1" dirty="0">
                <a:ea typeface="ＭＳ 明朝" panose="02020609040205080304" pitchFamily="17" charset="-128"/>
                <a:cs typeface="Times New Roman" panose="02020603050405020304" pitchFamily="18" charset="0"/>
              </a:rPr>
              <a:t>by which of the following?  </a:t>
            </a:r>
            <a:endParaRPr lang="ja-JP" altLang="ja-JP" sz="2400" b="1" dirty="0">
              <a:latin typeface="Calibri" panose="020F0502020204030204" pitchFamily="34" charset="0"/>
              <a:ea typeface="ＭＳ 明朝" panose="02020609040205080304" pitchFamily="17" charset="-128"/>
              <a:cs typeface="Times New Roman" panose="02020603050405020304" pitchFamily="18" charset="0"/>
            </a:endParaRPr>
          </a:p>
          <a:p>
            <a:pPr>
              <a:lnSpc>
                <a:spcPct val="115000"/>
              </a:lnSpc>
              <a:spcAft>
                <a:spcPts val="1000"/>
              </a:spcAft>
            </a:pPr>
            <a:r>
              <a:rPr lang="en-US" altLang="ja-JP" sz="2400" b="1" dirty="0">
                <a:ea typeface="ＭＳ 明朝" panose="02020609040205080304" pitchFamily="17" charset="-128"/>
                <a:cs typeface="Times New Roman" panose="02020603050405020304" pitchFamily="18" charset="0"/>
              </a:rPr>
              <a:t>a.  Gram negative bacteria  </a:t>
            </a:r>
            <a:endParaRPr lang="ja-JP" altLang="ja-JP" sz="2400" b="1" dirty="0">
              <a:latin typeface="Calibri" panose="020F0502020204030204" pitchFamily="34" charset="0"/>
              <a:ea typeface="ＭＳ 明朝" panose="02020609040205080304" pitchFamily="17" charset="-128"/>
              <a:cs typeface="Times New Roman" panose="02020603050405020304" pitchFamily="18" charset="0"/>
            </a:endParaRPr>
          </a:p>
          <a:p>
            <a:pPr>
              <a:lnSpc>
                <a:spcPct val="115000"/>
              </a:lnSpc>
              <a:spcAft>
                <a:spcPts val="1000"/>
              </a:spcAft>
            </a:pPr>
            <a:r>
              <a:rPr lang="en-US" altLang="ja-JP" sz="2400" b="1" dirty="0">
                <a:ea typeface="ＭＳ 明朝" panose="02020609040205080304" pitchFamily="17" charset="-128"/>
                <a:cs typeface="Times New Roman" panose="02020603050405020304" pitchFamily="18" charset="0"/>
              </a:rPr>
              <a:t>b.  Environmental toxin  </a:t>
            </a:r>
            <a:endParaRPr lang="ja-JP" altLang="ja-JP" sz="2400" b="1" dirty="0">
              <a:latin typeface="Calibri" panose="020F0502020204030204" pitchFamily="34" charset="0"/>
              <a:ea typeface="ＭＳ 明朝" panose="02020609040205080304" pitchFamily="17" charset="-128"/>
              <a:cs typeface="Times New Roman" panose="02020603050405020304" pitchFamily="18" charset="0"/>
            </a:endParaRPr>
          </a:p>
          <a:p>
            <a:pPr>
              <a:lnSpc>
                <a:spcPct val="115000"/>
              </a:lnSpc>
              <a:spcAft>
                <a:spcPts val="1000"/>
              </a:spcAft>
            </a:pPr>
            <a:r>
              <a:rPr lang="en-US" altLang="ja-JP" sz="2400" b="1" dirty="0">
                <a:ea typeface="ＭＳ 明朝" panose="02020609040205080304" pitchFamily="17" charset="-128"/>
                <a:cs typeface="Times New Roman" panose="02020603050405020304" pitchFamily="18" charset="0"/>
              </a:rPr>
              <a:t>c.  Fungus  </a:t>
            </a:r>
            <a:endParaRPr lang="ja-JP" altLang="ja-JP" sz="2400" b="1" dirty="0">
              <a:latin typeface="Calibri" panose="020F0502020204030204" pitchFamily="34" charset="0"/>
              <a:ea typeface="ＭＳ 明朝" panose="02020609040205080304" pitchFamily="17" charset="-128"/>
              <a:cs typeface="Times New Roman" panose="02020603050405020304" pitchFamily="18" charset="0"/>
            </a:endParaRPr>
          </a:p>
          <a:p>
            <a:pPr>
              <a:lnSpc>
                <a:spcPct val="115000"/>
              </a:lnSpc>
              <a:spcAft>
                <a:spcPts val="1000"/>
              </a:spcAft>
            </a:pPr>
            <a:r>
              <a:rPr lang="en-US" altLang="ja-JP" sz="2400" b="1" dirty="0">
                <a:ea typeface="ＭＳ 明朝" panose="02020609040205080304" pitchFamily="17" charset="-128"/>
                <a:cs typeface="Times New Roman" panose="02020603050405020304" pitchFamily="18" charset="0"/>
              </a:rPr>
              <a:t>d.  Prion  </a:t>
            </a:r>
            <a:endParaRPr lang="ja-JP" altLang="ja-JP" sz="2400" b="1" dirty="0">
              <a:latin typeface="Calibri" panose="020F0502020204030204" pitchFamily="34" charset="0"/>
              <a:ea typeface="ＭＳ 明朝" panose="02020609040205080304" pitchFamily="17" charset="-128"/>
              <a:cs typeface="Times New Roman" panose="02020603050405020304" pitchFamily="18" charset="0"/>
            </a:endParaRPr>
          </a:p>
          <a:p>
            <a:pPr>
              <a:lnSpc>
                <a:spcPct val="115000"/>
              </a:lnSpc>
              <a:spcAft>
                <a:spcPts val="1000"/>
              </a:spcAft>
            </a:pPr>
            <a:r>
              <a:rPr lang="en-US" altLang="ja-JP" sz="2400" b="1" dirty="0">
                <a:ea typeface="ＭＳ 明朝" panose="02020609040205080304" pitchFamily="17" charset="-128"/>
                <a:cs typeface="Times New Roman" panose="02020603050405020304" pitchFamily="18" charset="0"/>
              </a:rPr>
              <a:t>e.  Retrovirus  </a:t>
            </a:r>
            <a:r>
              <a:rPr lang="en-US" altLang="ja-JP" sz="2400" b="1" dirty="0">
                <a:latin typeface="Calibri" panose="020F0502020204030204" pitchFamily="34" charset="0"/>
                <a:ea typeface="ＭＳ 明朝" panose="02020609040205080304" pitchFamily="17" charset="-128"/>
                <a:cs typeface="Times New Roman" panose="02020603050405020304" pitchFamily="18" charset="0"/>
              </a:rPr>
              <a:t>                                                          </a:t>
            </a:r>
            <a:r>
              <a:rPr lang="en-US" altLang="ja-JP" sz="2400" b="1" dirty="0">
                <a:ea typeface="ＭＳ 明朝" panose="02020609040205080304" pitchFamily="17" charset="-128"/>
                <a:cs typeface="Times New Roman" panose="02020603050405020304" pitchFamily="18" charset="0"/>
              </a:rPr>
              <a:t>Answer d</a:t>
            </a:r>
            <a:endParaRPr lang="ja-JP" altLang="ja-JP" sz="2400" b="1" dirty="0">
              <a:effectLst/>
              <a:latin typeface="Calibri" panose="020F0502020204030204" pitchFamily="34"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04035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0" y="0"/>
            <a:ext cx="9129712" cy="1143000"/>
          </a:xfrm>
        </p:spPr>
        <p:txBody>
          <a:bodyPr/>
          <a:lstStyle/>
          <a:p>
            <a:pPr eaLnBrk="1" hangingPunct="1"/>
            <a:r>
              <a:rPr lang="ja-JP" altLang="en-US" sz="2800" b="1" dirty="0">
                <a:solidFill>
                  <a:srgbClr val="0000FF"/>
                </a:solidFill>
                <a:latin typeface="+mj-ea"/>
              </a:rPr>
              <a:t>牛海綿状脳症（狂牛病）</a:t>
            </a:r>
            <a:br>
              <a:rPr lang="en-US" altLang="ja-JP" sz="2800" b="1" dirty="0">
                <a:solidFill>
                  <a:srgbClr val="0000FF"/>
                </a:solidFill>
                <a:latin typeface="+mj-ea"/>
              </a:rPr>
            </a:br>
            <a:r>
              <a:rPr lang="en-US" altLang="en-US" sz="2800" b="1" dirty="0">
                <a:solidFill>
                  <a:srgbClr val="0000FF"/>
                </a:solidFill>
                <a:latin typeface="+mj-ea"/>
              </a:rPr>
              <a:t>Bovine spongiform encephalopathy (BSE)</a:t>
            </a:r>
          </a:p>
        </p:txBody>
      </p:sp>
      <p:sp>
        <p:nvSpPr>
          <p:cNvPr id="78851" name="Content Placeholder 2"/>
          <p:cNvSpPr>
            <a:spLocks noGrp="1"/>
          </p:cNvSpPr>
          <p:nvPr>
            <p:ph idx="1"/>
          </p:nvPr>
        </p:nvSpPr>
        <p:spPr>
          <a:xfrm>
            <a:off x="342900" y="1187451"/>
            <a:ext cx="8458200" cy="4525963"/>
          </a:xfrm>
        </p:spPr>
        <p:txBody>
          <a:bodyPr/>
          <a:lstStyle/>
          <a:p>
            <a:pPr eaLnBrk="1" hangingPunct="1">
              <a:buClr>
                <a:srgbClr val="FF0000"/>
              </a:buClr>
              <a:buFont typeface="Wingdings" panose="05000000000000000000" pitchFamily="2" charset="2"/>
              <a:buChar char="l"/>
            </a:pPr>
            <a:r>
              <a:rPr lang="ja-JP" altLang="en-US" sz="2800" b="1" dirty="0"/>
              <a:t>牛の海綿状脳症</a:t>
            </a:r>
            <a:endParaRPr lang="en-US" altLang="en-US" sz="2800" b="1" dirty="0"/>
          </a:p>
          <a:p>
            <a:pPr eaLnBrk="1" hangingPunct="1">
              <a:buClr>
                <a:srgbClr val="FF0000"/>
              </a:buClr>
              <a:buFont typeface="Wingdings" panose="05000000000000000000" pitchFamily="2" charset="2"/>
              <a:buChar char="l"/>
            </a:pPr>
            <a:r>
              <a:rPr lang="en-US" altLang="en-US" sz="2800" b="1" dirty="0"/>
              <a:t>1986</a:t>
            </a:r>
            <a:r>
              <a:rPr lang="ja-JP" altLang="en-US" sz="2800" b="1" dirty="0"/>
              <a:t>年イギリスの乳牛で発見</a:t>
            </a:r>
            <a:endParaRPr lang="en-US" altLang="en-US" sz="2800" b="1" dirty="0"/>
          </a:p>
          <a:p>
            <a:pPr eaLnBrk="1" hangingPunct="1">
              <a:buClr>
                <a:srgbClr val="FF0000"/>
              </a:buClr>
              <a:buFont typeface="Wingdings" panose="05000000000000000000" pitchFamily="2" charset="2"/>
              <a:buChar char="l"/>
            </a:pPr>
            <a:r>
              <a:rPr lang="ja-JP" altLang="en-US" sz="2800" b="1" dirty="0"/>
              <a:t>狂牛病 </a:t>
            </a:r>
            <a:r>
              <a:rPr lang="en-US" altLang="en-US" sz="2800" b="1" dirty="0"/>
              <a:t>Mad cow disease, </a:t>
            </a:r>
            <a:r>
              <a:rPr lang="ja-JP" altLang="en-US" sz="2800" b="1" dirty="0"/>
              <a:t>行動変化</a:t>
            </a:r>
            <a:endParaRPr lang="en-US" altLang="ja-JP" sz="2800" b="1" dirty="0"/>
          </a:p>
          <a:p>
            <a:pPr eaLnBrk="1" hangingPunct="1">
              <a:buClr>
                <a:srgbClr val="FF0000"/>
              </a:buClr>
              <a:buFont typeface="Wingdings" panose="05000000000000000000" pitchFamily="2" charset="2"/>
              <a:buChar char="l"/>
            </a:pPr>
            <a:r>
              <a:rPr lang="ja-JP" altLang="en-US" sz="2800" b="1" dirty="0"/>
              <a:t>牛の死体からの肉と骨を与えることによって感染</a:t>
            </a:r>
            <a:endParaRPr lang="en-US" altLang="ja-JP" sz="2800" b="1" dirty="0"/>
          </a:p>
          <a:p>
            <a:pPr eaLnBrk="1" hangingPunct="1">
              <a:buClr>
                <a:srgbClr val="FF0000"/>
              </a:buClr>
              <a:buFont typeface="Wingdings" panose="05000000000000000000" pitchFamily="2" charset="2"/>
              <a:buChar char="l"/>
            </a:pPr>
            <a:r>
              <a:rPr lang="ja-JP" altLang="en-US" sz="2800" b="1" dirty="0"/>
              <a:t>スクレ</a:t>
            </a:r>
            <a:r>
              <a:rPr lang="en-US" altLang="ja-JP" sz="2800" b="1" dirty="0"/>
              <a:t>―</a:t>
            </a:r>
            <a:r>
              <a:rPr lang="ja-JP" altLang="en-US" sz="2800" b="1" dirty="0"/>
              <a:t>ピー罹患羊が飼料に混入？</a:t>
            </a:r>
            <a:endParaRPr lang="en-US" altLang="en-US" sz="2800" b="1" dirty="0"/>
          </a:p>
          <a:p>
            <a:pPr eaLnBrk="1" hangingPunct="1">
              <a:buClr>
                <a:srgbClr val="FF0000"/>
              </a:buClr>
              <a:buFont typeface="Wingdings" panose="05000000000000000000" pitchFamily="2" charset="2"/>
              <a:buChar char="l"/>
            </a:pPr>
            <a:r>
              <a:rPr lang="ja-JP" altLang="en-US" sz="2800" b="1" dirty="0"/>
              <a:t>自然界でのウシ同志の伝搬はない</a:t>
            </a:r>
            <a:endParaRPr lang="en-US" altLang="en-US" sz="2800" b="1" dirty="0"/>
          </a:p>
          <a:p>
            <a:pPr eaLnBrk="1" hangingPunct="1">
              <a:buClr>
                <a:srgbClr val="FF0000"/>
              </a:buClr>
              <a:buFont typeface="Wingdings" panose="05000000000000000000" pitchFamily="2" charset="2"/>
              <a:buChar char="l"/>
            </a:pPr>
            <a:r>
              <a:rPr lang="ja-JP" altLang="en-US" sz="2800" b="1" dirty="0"/>
              <a:t>ヒト変異型</a:t>
            </a:r>
            <a:r>
              <a:rPr lang="en-US" altLang="en-US" sz="2800" b="1" dirty="0"/>
              <a:t> CJD </a:t>
            </a:r>
            <a:r>
              <a:rPr lang="ja-JP" altLang="en-US" sz="2800" b="1" dirty="0"/>
              <a:t>と関連</a:t>
            </a:r>
            <a:endParaRPr lang="en-US" altLang="ja-JP" sz="2800" b="1" dirty="0"/>
          </a:p>
          <a:p>
            <a:pPr eaLnBrk="1" hangingPunct="1">
              <a:buClr>
                <a:srgbClr val="FF0000"/>
              </a:buClr>
              <a:buFont typeface="Wingdings" panose="05000000000000000000" pitchFamily="2" charset="2"/>
              <a:buChar char="l"/>
            </a:pPr>
            <a:r>
              <a:rPr lang="ja-JP" altLang="en-US" sz="2800" b="1" dirty="0"/>
              <a:t>世界発生総数</a:t>
            </a:r>
            <a:r>
              <a:rPr lang="en-US" altLang="ja-JP" sz="2800" b="1" dirty="0"/>
              <a:t>18</a:t>
            </a:r>
            <a:r>
              <a:rPr lang="ja-JP" altLang="en-US" sz="2800" b="1" dirty="0"/>
              <a:t>万頭</a:t>
            </a:r>
            <a:endParaRPr lang="en-US" altLang="ja-JP" sz="2800" b="1" dirty="0"/>
          </a:p>
          <a:p>
            <a:pPr eaLnBrk="1" hangingPunct="1">
              <a:buClr>
                <a:srgbClr val="FF0000"/>
              </a:buClr>
              <a:buFont typeface="Wingdings" panose="05000000000000000000" pitchFamily="2" charset="2"/>
              <a:buChar char="l"/>
            </a:pPr>
            <a:r>
              <a:rPr lang="ja-JP" altLang="en-US" sz="2800" b="1" dirty="0"/>
              <a:t>日本発症　</a:t>
            </a:r>
            <a:r>
              <a:rPr lang="en-US" altLang="ja-JP" sz="2800" b="1" dirty="0"/>
              <a:t>38</a:t>
            </a:r>
            <a:r>
              <a:rPr lang="ja-JP" altLang="en-US" sz="2800" b="1" dirty="0"/>
              <a:t>頭</a:t>
            </a:r>
            <a:endParaRPr lang="en-US" altLang="en-US" sz="2800" b="1" dirty="0"/>
          </a:p>
          <a:p>
            <a:pPr marL="0" indent="0" eaLnBrk="1" hangingPunct="1">
              <a:buClr>
                <a:srgbClr val="FF0000"/>
              </a:buClr>
              <a:buNone/>
            </a:pPr>
            <a:endParaRPr lang="en-US" altLang="en-US" sz="2800" b="1" dirty="0"/>
          </a:p>
        </p:txBody>
      </p:sp>
      <p:sp>
        <p:nvSpPr>
          <p:cNvPr id="78852" name="Rectangle 3"/>
          <p:cNvSpPr>
            <a:spLocks noChangeArrowheads="1"/>
          </p:cNvSpPr>
          <p:nvPr/>
        </p:nvSpPr>
        <p:spPr bwMode="auto">
          <a:xfrm>
            <a:off x="0" y="6400800"/>
            <a:ext cx="8915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latin typeface="Arial" panose="020B0604020202020204" pitchFamily="34" charset="0"/>
              </a:rPr>
              <a:t>http://journals.lww.com/neurotodayonline/Fulltext/2012/06210/First_US_BSE_Case_Since_2006_Underscores_Need_for.7.aspx</a:t>
            </a:r>
          </a:p>
        </p:txBody>
      </p:sp>
      <p:pic>
        <p:nvPicPr>
          <p:cNvPr id="78853" name="Picture Placeholder 1" descr="THE FOURTH CASE of b..."/>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159763"/>
            <a:ext cx="3160713" cy="217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45</a:t>
            </a:fld>
            <a:endParaRPr lang="en-US" alt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465137" y="-152400"/>
            <a:ext cx="8229600" cy="1143000"/>
          </a:xfrm>
        </p:spPr>
        <p:txBody>
          <a:bodyPr/>
          <a:lstStyle/>
          <a:p>
            <a:r>
              <a:rPr lang="ja-JP" altLang="en-US" sz="2800" b="1" dirty="0">
                <a:solidFill>
                  <a:srgbClr val="0000FF"/>
                </a:solidFill>
                <a:latin typeface="+mj-ea"/>
              </a:rPr>
              <a:t>狂牛病　</a:t>
            </a:r>
            <a:r>
              <a:rPr lang="en-US" altLang="en-US" sz="2800" b="1" dirty="0">
                <a:solidFill>
                  <a:srgbClr val="0000FF"/>
                </a:solidFill>
                <a:latin typeface="+mj-ea"/>
              </a:rPr>
              <a:t>Mad cow disease</a:t>
            </a:r>
          </a:p>
        </p:txBody>
      </p:sp>
      <p:pic>
        <p:nvPicPr>
          <p:cNvPr id="4" name="Kuru mad cow clinical.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0" y="1700213"/>
            <a:ext cx="9144000" cy="5157787"/>
          </a:xfrm>
        </p:spPr>
      </p:pic>
      <p:sp>
        <p:nvSpPr>
          <p:cNvPr id="80900" name="Rectangle 4"/>
          <p:cNvSpPr>
            <a:spLocks noChangeArrowheads="1"/>
          </p:cNvSpPr>
          <p:nvPr/>
        </p:nvSpPr>
        <p:spPr bwMode="auto">
          <a:xfrm>
            <a:off x="2165350" y="805378"/>
            <a:ext cx="2895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hlinkClick r:id="rId5"/>
              </a:rPr>
              <a:t>http://www.youtube.com/watch?v=vw_tClcS6To</a:t>
            </a:r>
            <a:endParaRPr lang="en-US" altLang="en-US" sz="1800" dirty="0">
              <a:latin typeface="Arial" panose="020B0604020202020204" pitchFamily="34" charset="0"/>
            </a:endParaRPr>
          </a:p>
          <a:p>
            <a:pPr eaLnBrk="1" hangingPunct="1">
              <a:spcBef>
                <a:spcPct val="0"/>
              </a:spcBef>
              <a:buFontTx/>
              <a:buNone/>
            </a:pPr>
            <a:endParaRPr lang="en-US" altLang="en-US" sz="1800" dirty="0">
              <a:latin typeface="Arial" panose="020B0604020202020204" pitchFamily="34" charset="0"/>
            </a:endParaRPr>
          </a:p>
        </p:txBody>
      </p:sp>
      <p:sp>
        <p:nvSpPr>
          <p:cNvPr id="80901" name="Rectangle 5"/>
          <p:cNvSpPr>
            <a:spLocks noChangeArrowheads="1"/>
          </p:cNvSpPr>
          <p:nvPr/>
        </p:nvSpPr>
        <p:spPr bwMode="auto">
          <a:xfrm>
            <a:off x="5060950" y="620712"/>
            <a:ext cx="40831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latin typeface="Arial" panose="020B0604020202020204" pitchFamily="34" charset="0"/>
              </a:rPr>
              <a:t>Kuru: The Science and The Sorcery</a:t>
            </a:r>
          </a:p>
          <a:p>
            <a:pPr eaLnBrk="1" hangingPunct="1">
              <a:spcBef>
                <a:spcPct val="0"/>
              </a:spcBef>
              <a:buFontTx/>
              <a:buNone/>
            </a:pPr>
            <a:r>
              <a:rPr lang="en-US" altLang="ja-JP" sz="1800" b="1" dirty="0">
                <a:latin typeface="Arial" panose="020B0604020202020204" pitchFamily="34" charset="0"/>
              </a:rPr>
              <a:t>52</a:t>
            </a:r>
            <a:r>
              <a:rPr lang="ja-JP" altLang="en-US" sz="1800" b="1" dirty="0">
                <a:latin typeface="Arial" panose="020B0604020202020204" pitchFamily="34" charset="0"/>
              </a:rPr>
              <a:t>分のクール</a:t>
            </a:r>
            <a:r>
              <a:rPr lang="en-US" altLang="ja-JP" sz="1800" b="1" dirty="0">
                <a:latin typeface="Arial" panose="020B0604020202020204" pitchFamily="34" charset="0"/>
              </a:rPr>
              <a:t>―</a:t>
            </a:r>
            <a:r>
              <a:rPr lang="ja-JP" altLang="en-US" sz="1800" b="1" dirty="0">
                <a:latin typeface="Arial" panose="020B0604020202020204" pitchFamily="34" charset="0"/>
              </a:rPr>
              <a:t>のドキュメンタリー</a:t>
            </a:r>
            <a:endParaRPr lang="en-US" altLang="en-US" sz="1800" b="1" dirty="0">
              <a:latin typeface="Arial" panose="020B0604020202020204" pitchFamily="34" charset="0"/>
            </a:endParaRPr>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46</a:t>
            </a:fld>
            <a:endParaRPr lang="en-US" altLang="en-US" dirty="0"/>
          </a:p>
        </p:txBody>
      </p:sp>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62" y="7309"/>
            <a:ext cx="1692904" cy="169290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461667" y="-212926"/>
            <a:ext cx="8229600" cy="1143000"/>
          </a:xfrm>
        </p:spPr>
        <p:txBody>
          <a:bodyPr/>
          <a:lstStyle/>
          <a:p>
            <a:pPr eaLnBrk="1" hangingPunct="1"/>
            <a:r>
              <a:rPr lang="ja-JP" altLang="en-US" sz="2800" b="1" dirty="0">
                <a:solidFill>
                  <a:srgbClr val="0000FF"/>
                </a:solidFill>
                <a:latin typeface="+mj-ea"/>
              </a:rPr>
              <a:t>変異型 </a:t>
            </a:r>
            <a:r>
              <a:rPr lang="en-US" altLang="en-US" sz="2800" b="1" dirty="0">
                <a:solidFill>
                  <a:srgbClr val="0000FF"/>
                </a:solidFill>
                <a:latin typeface="+mj-ea"/>
              </a:rPr>
              <a:t>Variant CJD</a:t>
            </a:r>
          </a:p>
        </p:txBody>
      </p:sp>
      <p:sp>
        <p:nvSpPr>
          <p:cNvPr id="3" name="Content Placeholder 2"/>
          <p:cNvSpPr>
            <a:spLocks noGrp="1"/>
          </p:cNvSpPr>
          <p:nvPr>
            <p:ph idx="1"/>
          </p:nvPr>
        </p:nvSpPr>
        <p:spPr>
          <a:xfrm>
            <a:off x="733579" y="857418"/>
            <a:ext cx="8229600" cy="4525963"/>
          </a:xfrm>
        </p:spPr>
        <p:txBody>
          <a:bodyPr>
            <a:normAutofit/>
          </a:bodyPr>
          <a:lstStyle/>
          <a:p>
            <a:pPr eaLnBrk="1" hangingPunct="1">
              <a:lnSpc>
                <a:spcPct val="80000"/>
              </a:lnSpc>
              <a:buClr>
                <a:srgbClr val="FF0000"/>
              </a:buClr>
              <a:buFont typeface="Wingdings" panose="05000000000000000000" pitchFamily="2" charset="2"/>
              <a:buChar char="l"/>
            </a:pPr>
            <a:r>
              <a:rPr lang="ja-JP" altLang="en-US" sz="2800" b="1" dirty="0"/>
              <a:t>平均発症年齢</a:t>
            </a:r>
            <a:r>
              <a:rPr lang="en-US" altLang="ja-JP" sz="2800" b="1" dirty="0"/>
              <a:t>: 27 </a:t>
            </a:r>
            <a:r>
              <a:rPr lang="ja-JP" altLang="en-US" sz="2800" b="1" dirty="0"/>
              <a:t>歳</a:t>
            </a:r>
            <a:endParaRPr lang="en-US" altLang="ja-JP" sz="2800" b="1" dirty="0"/>
          </a:p>
          <a:p>
            <a:pPr eaLnBrk="1" hangingPunct="1">
              <a:lnSpc>
                <a:spcPct val="80000"/>
              </a:lnSpc>
              <a:buClr>
                <a:srgbClr val="FF0000"/>
              </a:buClr>
              <a:buFont typeface="Wingdings" panose="05000000000000000000" pitchFamily="2" charset="2"/>
              <a:buChar char="l"/>
            </a:pPr>
            <a:r>
              <a:rPr lang="ja-JP" altLang="en-US" sz="2800" b="1" dirty="0"/>
              <a:t>発症から死までの期間</a:t>
            </a:r>
            <a:r>
              <a:rPr lang="en-US" altLang="ja-JP" sz="2800" b="1" dirty="0"/>
              <a:t>: 7-22 </a:t>
            </a:r>
            <a:r>
              <a:rPr lang="ja-JP" altLang="en-US" sz="2800" b="1" dirty="0"/>
              <a:t>ヶ月</a:t>
            </a:r>
            <a:endParaRPr lang="en-US" altLang="ja-JP" sz="2800" b="1" dirty="0"/>
          </a:p>
          <a:p>
            <a:pPr eaLnBrk="1" hangingPunct="1">
              <a:lnSpc>
                <a:spcPct val="80000"/>
              </a:lnSpc>
              <a:buClr>
                <a:srgbClr val="FF0000"/>
              </a:buClr>
              <a:buFont typeface="Wingdings" panose="05000000000000000000" pitchFamily="2" charset="2"/>
              <a:buChar char="l"/>
            </a:pPr>
            <a:r>
              <a:rPr lang="ja-JP" altLang="en-US" sz="2800" b="1" dirty="0"/>
              <a:t>広範なアミロイド斑形成</a:t>
            </a:r>
            <a:r>
              <a:rPr lang="en-US" altLang="ja-JP" sz="2800" b="1" dirty="0"/>
              <a:t>; </a:t>
            </a:r>
            <a:r>
              <a:rPr lang="ja-JP" altLang="en-US" sz="2800" b="1" dirty="0"/>
              <a:t>大量のプリオン蛋白</a:t>
            </a:r>
            <a:endParaRPr lang="en-US" altLang="ja-JP" sz="2800" b="1" dirty="0"/>
          </a:p>
          <a:p>
            <a:pPr eaLnBrk="1" hangingPunct="1">
              <a:lnSpc>
                <a:spcPct val="80000"/>
              </a:lnSpc>
              <a:buClr>
                <a:srgbClr val="FF0000"/>
              </a:buClr>
              <a:buFont typeface="Wingdings" panose="05000000000000000000" pitchFamily="2" charset="2"/>
              <a:buChar char="l"/>
            </a:pPr>
            <a:r>
              <a:rPr lang="ja-JP" altLang="en-US" sz="2800" b="1" dirty="0"/>
              <a:t>アミロイド斑を海綿状変化が囲む</a:t>
            </a:r>
            <a:endParaRPr lang="en-US" altLang="ja-JP" sz="2800" b="1" dirty="0"/>
          </a:p>
          <a:p>
            <a:pPr eaLnBrk="1" hangingPunct="1">
              <a:lnSpc>
                <a:spcPct val="80000"/>
              </a:lnSpc>
              <a:buClr>
                <a:srgbClr val="FF0000"/>
              </a:buClr>
              <a:buFont typeface="Wingdings" panose="05000000000000000000" pitchFamily="2" charset="2"/>
              <a:buChar char="l"/>
            </a:pPr>
            <a:r>
              <a:rPr lang="ja-JP" altLang="en-US" sz="2800" b="1" dirty="0"/>
              <a:t>狂牛病牛から感染した可能性が高い</a:t>
            </a:r>
            <a:endParaRPr lang="en-US" altLang="ja-JP" sz="2800" b="1" dirty="0"/>
          </a:p>
          <a:p>
            <a:pPr eaLnBrk="1" hangingPunct="1">
              <a:lnSpc>
                <a:spcPct val="80000"/>
              </a:lnSpc>
              <a:buClr>
                <a:srgbClr val="FF0000"/>
              </a:buClr>
              <a:buFont typeface="Wingdings" panose="05000000000000000000" pitchFamily="2" charset="2"/>
              <a:buChar char="l"/>
            </a:pPr>
            <a:r>
              <a:rPr lang="ja-JP" altLang="en-US" sz="2800" b="1" dirty="0"/>
              <a:t>英国</a:t>
            </a:r>
            <a:r>
              <a:rPr lang="en-US" altLang="ja-JP" sz="2800" b="1" dirty="0"/>
              <a:t>177</a:t>
            </a:r>
            <a:r>
              <a:rPr lang="ja-JP" altLang="en-US" sz="2800" b="1" dirty="0"/>
              <a:t>例、日本では</a:t>
            </a:r>
            <a:r>
              <a:rPr lang="en-US" altLang="ja-JP" sz="2800" b="1" dirty="0"/>
              <a:t>1</a:t>
            </a:r>
            <a:r>
              <a:rPr lang="ja-JP" altLang="en-US" sz="2800" b="1" dirty="0"/>
              <a:t>例（英国での感染）</a:t>
            </a:r>
            <a:endParaRPr lang="en-US" altLang="ja-JP" sz="2800" b="1" dirty="0"/>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47</a:t>
            </a:fld>
            <a:endParaRPr lang="en-US" altLang="en-US"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5556" r="8333" b="12222"/>
          <a:stretch/>
        </p:blipFill>
        <p:spPr bwMode="auto">
          <a:xfrm>
            <a:off x="0" y="3792940"/>
            <a:ext cx="8872542" cy="306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3725178" y="6405434"/>
            <a:ext cx="2675621" cy="461665"/>
          </a:xfrm>
          <a:prstGeom prst="rect">
            <a:avLst/>
          </a:prstGeom>
          <a:solidFill>
            <a:schemeClr val="bg1"/>
          </a:solidFill>
        </p:spPr>
        <p:txBody>
          <a:bodyPr wrap="square">
            <a:spAutoFit/>
          </a:bodyPr>
          <a:lstStyle/>
          <a:p>
            <a:r>
              <a:rPr lang="ja-JP" altLang="en-US" sz="2400" b="1" dirty="0"/>
              <a:t>死亡年齢</a:t>
            </a:r>
            <a:endParaRPr lang="ja-JP" altLang="en-US" sz="2400" dirty="0"/>
          </a:p>
        </p:txBody>
      </p:sp>
      <p:sp>
        <p:nvSpPr>
          <p:cNvPr id="7" name="正方形/長方形 6"/>
          <p:cNvSpPr/>
          <p:nvPr/>
        </p:nvSpPr>
        <p:spPr>
          <a:xfrm rot="16200000">
            <a:off x="-1331266" y="4226868"/>
            <a:ext cx="3124200" cy="461665"/>
          </a:xfrm>
          <a:prstGeom prst="rect">
            <a:avLst/>
          </a:prstGeom>
          <a:solidFill>
            <a:schemeClr val="bg1"/>
          </a:solidFill>
        </p:spPr>
        <p:txBody>
          <a:bodyPr wrap="square">
            <a:spAutoFit/>
          </a:bodyPr>
          <a:lstStyle/>
          <a:p>
            <a:r>
              <a:rPr lang="en-US" altLang="ja-JP" sz="2400" b="1" dirty="0"/>
              <a:t>100</a:t>
            </a:r>
            <a:r>
              <a:rPr lang="ja-JP" altLang="en-US" sz="2400" b="1" dirty="0"/>
              <a:t>万人あたり死亡数</a:t>
            </a:r>
            <a:endParaRPr lang="ja-JP" altLang="en-US" sz="24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73279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6107113"/>
            <a:ext cx="4705350"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533400" y="2667000"/>
            <a:ext cx="1143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33400" y="3048000"/>
            <a:ext cx="182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9600" y="3429000"/>
            <a:ext cx="1143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733800"/>
            <a:ext cx="76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114800"/>
            <a:ext cx="152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48</a:t>
            </a:fld>
            <a:endParaRPr lang="en-US" altLang="en-US" dirty="0"/>
          </a:p>
        </p:txBody>
      </p:sp>
      <p:sp>
        <p:nvSpPr>
          <p:cNvPr id="12" name="Title 1"/>
          <p:cNvSpPr>
            <a:spLocks noGrp="1"/>
          </p:cNvSpPr>
          <p:nvPr>
            <p:ph type="title"/>
          </p:nvPr>
        </p:nvSpPr>
        <p:spPr>
          <a:xfrm>
            <a:off x="6879359" y="914400"/>
            <a:ext cx="2652712" cy="1143000"/>
          </a:xfrm>
        </p:spPr>
        <p:txBody>
          <a:bodyPr/>
          <a:lstStyle/>
          <a:p>
            <a:pPr eaLnBrk="1" hangingPunct="1"/>
            <a:r>
              <a:rPr lang="ja-JP" altLang="en-US" sz="2800" b="1" dirty="0">
                <a:solidFill>
                  <a:srgbClr val="0000FF"/>
                </a:solidFill>
                <a:latin typeface="+mj-ea"/>
              </a:rPr>
              <a:t>変異型</a:t>
            </a:r>
            <a:br>
              <a:rPr lang="en-US" altLang="ja-JP" sz="2800" b="1" dirty="0">
                <a:solidFill>
                  <a:srgbClr val="0000FF"/>
                </a:solidFill>
                <a:latin typeface="+mj-ea"/>
              </a:rPr>
            </a:br>
            <a:r>
              <a:rPr lang="en-US" altLang="en-US" sz="2800" b="1" dirty="0">
                <a:solidFill>
                  <a:srgbClr val="0000FF"/>
                </a:solidFill>
                <a:latin typeface="+mj-ea"/>
              </a:rPr>
              <a:t>CJD</a:t>
            </a:r>
            <a:br>
              <a:rPr lang="en-US" altLang="en-US" sz="2800" b="1" dirty="0">
                <a:solidFill>
                  <a:srgbClr val="0000FF"/>
                </a:solidFill>
                <a:latin typeface="+mj-ea"/>
              </a:rPr>
            </a:br>
            <a:r>
              <a:rPr lang="ja-JP" altLang="en-US" sz="2800" b="1" dirty="0">
                <a:solidFill>
                  <a:srgbClr val="0000FF"/>
                </a:solidFill>
                <a:latin typeface="+mj-ea"/>
              </a:rPr>
              <a:t>の臨床</a:t>
            </a:r>
            <a:endParaRPr lang="en-US" altLang="en-US" sz="2800" b="1" dirty="0">
              <a:solidFill>
                <a:srgbClr val="0000FF"/>
              </a:solidFill>
              <a:latin typeface="+mj-ea"/>
            </a:endParaRPr>
          </a:p>
        </p:txBody>
      </p:sp>
      <p:sp>
        <p:nvSpPr>
          <p:cNvPr id="3" name="正方形/長方形 2"/>
          <p:cNvSpPr/>
          <p:nvPr/>
        </p:nvSpPr>
        <p:spPr>
          <a:xfrm>
            <a:off x="1752600" y="2326101"/>
            <a:ext cx="1217000" cy="400110"/>
          </a:xfrm>
          <a:prstGeom prst="rect">
            <a:avLst/>
          </a:prstGeom>
        </p:spPr>
        <p:txBody>
          <a:bodyPr wrap="none">
            <a:spAutoFit/>
          </a:bodyPr>
          <a:lstStyle/>
          <a:p>
            <a:r>
              <a:rPr lang="ja-JP" altLang="en-US" sz="2000" b="1" dirty="0">
                <a:solidFill>
                  <a:srgbClr val="FF0000"/>
                </a:solidFill>
              </a:rPr>
              <a:t>精神症状</a:t>
            </a:r>
            <a:endParaRPr lang="ja-JP" altLang="en-US" sz="2000" dirty="0">
              <a:solidFill>
                <a:srgbClr val="FF0000"/>
              </a:solidFill>
            </a:endParaRPr>
          </a:p>
        </p:txBody>
      </p:sp>
      <p:sp>
        <p:nvSpPr>
          <p:cNvPr id="14" name="正方形/長方形 13"/>
          <p:cNvSpPr/>
          <p:nvPr/>
        </p:nvSpPr>
        <p:spPr>
          <a:xfrm>
            <a:off x="2361100" y="2726211"/>
            <a:ext cx="1217000" cy="400110"/>
          </a:xfrm>
          <a:prstGeom prst="rect">
            <a:avLst/>
          </a:prstGeom>
        </p:spPr>
        <p:txBody>
          <a:bodyPr wrap="none">
            <a:spAutoFit/>
          </a:bodyPr>
          <a:lstStyle/>
          <a:p>
            <a:r>
              <a:rPr lang="ja-JP" altLang="en-US" sz="2000" b="1" dirty="0">
                <a:solidFill>
                  <a:srgbClr val="FF0000"/>
                </a:solidFill>
              </a:rPr>
              <a:t>感覚障害</a:t>
            </a:r>
            <a:endParaRPr lang="ja-JP" altLang="en-US" sz="2000" dirty="0">
              <a:solidFill>
                <a:srgbClr val="FF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4788" y="30957"/>
            <a:ext cx="8229600" cy="1143000"/>
          </a:xfrm>
        </p:spPr>
        <p:txBody>
          <a:bodyPr/>
          <a:lstStyle/>
          <a:p>
            <a:r>
              <a:rPr kumimoji="1" lang="ja-JP" altLang="en-US" sz="2800" b="1" dirty="0">
                <a:solidFill>
                  <a:srgbClr val="0000FF"/>
                </a:solidFill>
                <a:latin typeface="+mj-ea"/>
              </a:rPr>
              <a:t>家族性（遺伝性）プリオン病</a:t>
            </a:r>
            <a:br>
              <a:rPr kumimoji="1" lang="en-US" altLang="ja-JP" sz="2800" b="1" dirty="0">
                <a:solidFill>
                  <a:srgbClr val="0000FF"/>
                </a:solidFill>
                <a:latin typeface="+mj-ea"/>
              </a:rPr>
            </a:br>
            <a:r>
              <a:rPr kumimoji="1" lang="en-US" altLang="ja-JP" sz="2800" b="1" dirty="0">
                <a:solidFill>
                  <a:srgbClr val="0000FF"/>
                </a:solidFill>
                <a:latin typeface="+mj-ea"/>
              </a:rPr>
              <a:t>familial prion diseases</a:t>
            </a:r>
            <a:endParaRPr kumimoji="1" lang="ja-JP" altLang="en-US" sz="2800" b="1" dirty="0">
              <a:solidFill>
                <a:srgbClr val="0000FF"/>
              </a:solidFill>
              <a:latin typeface="+mj-ea"/>
            </a:endParaRPr>
          </a:p>
        </p:txBody>
      </p:sp>
      <p:sp>
        <p:nvSpPr>
          <p:cNvPr id="4" name="スライド番号プレースホルダー 3"/>
          <p:cNvSpPr>
            <a:spLocks noGrp="1"/>
          </p:cNvSpPr>
          <p:nvPr>
            <p:ph type="sldNum" sz="quarter" idx="12"/>
          </p:nvPr>
        </p:nvSpPr>
        <p:spPr/>
        <p:txBody>
          <a:bodyPr/>
          <a:lstStyle/>
          <a:p>
            <a:pPr>
              <a:defRPr/>
            </a:pPr>
            <a:fld id="{59AD4D59-50AE-43DB-A16B-75679D6267D7}" type="slidenum">
              <a:rPr lang="en-US" altLang="en-US" smtClean="0"/>
              <a:pPr>
                <a:defRPr/>
              </a:pPr>
              <a:t>49</a:t>
            </a:fld>
            <a:endParaRPr lang="en-US" altLang="en-US" dirty="0"/>
          </a:p>
        </p:txBody>
      </p:sp>
      <p:pic>
        <p:nvPicPr>
          <p:cNvPr id="5" name="図 4"/>
          <p:cNvPicPr>
            <a:picLocks noChangeAspect="1"/>
          </p:cNvPicPr>
          <p:nvPr/>
        </p:nvPicPr>
        <p:blipFill>
          <a:blip r:embed="rId2"/>
          <a:stretch>
            <a:fillRect/>
          </a:stretch>
        </p:blipFill>
        <p:spPr>
          <a:xfrm>
            <a:off x="183017" y="1417638"/>
            <a:ext cx="8960983" cy="2704548"/>
          </a:xfrm>
          <a:prstGeom prst="rect">
            <a:avLst/>
          </a:prstGeom>
        </p:spPr>
      </p:pic>
      <p:sp>
        <p:nvSpPr>
          <p:cNvPr id="6" name="正方形/長方形 5"/>
          <p:cNvSpPr/>
          <p:nvPr/>
        </p:nvSpPr>
        <p:spPr>
          <a:xfrm>
            <a:off x="4212532" y="5867400"/>
            <a:ext cx="4336444" cy="461665"/>
          </a:xfrm>
          <a:prstGeom prst="rect">
            <a:avLst/>
          </a:prstGeom>
        </p:spPr>
        <p:txBody>
          <a:bodyPr wrap="none">
            <a:spAutoFit/>
          </a:bodyPr>
          <a:lstStyle/>
          <a:p>
            <a:r>
              <a:rPr lang="ja-JP" altLang="en-US" sz="2400" b="1" dirty="0"/>
              <a:t>シンプル微生物学第５版 </a:t>
            </a:r>
            <a:r>
              <a:rPr lang="ja-JP" altLang="en-US" sz="2400" b="1" dirty="0" err="1"/>
              <a:t>ｐ</a:t>
            </a:r>
            <a:r>
              <a:rPr lang="en-US" altLang="ja-JP" sz="2400" b="1" dirty="0"/>
              <a:t>. 335</a:t>
            </a:r>
            <a:endParaRPr lang="ja-JP" altLang="en-US" sz="2400" dirty="0"/>
          </a:p>
        </p:txBody>
      </p:sp>
      <p:sp>
        <p:nvSpPr>
          <p:cNvPr id="9" name="テキスト ボックス 8"/>
          <p:cNvSpPr txBox="1"/>
          <p:nvPr/>
        </p:nvSpPr>
        <p:spPr>
          <a:xfrm>
            <a:off x="762000" y="4348461"/>
            <a:ext cx="5202065" cy="1200329"/>
          </a:xfrm>
          <a:prstGeom prst="rect">
            <a:avLst/>
          </a:prstGeom>
          <a:noFill/>
        </p:spPr>
        <p:txBody>
          <a:bodyPr wrap="none" rtlCol="0">
            <a:spAutoFit/>
          </a:bodyPr>
          <a:lstStyle/>
          <a:p>
            <a:pPr marL="342900" indent="-342900">
              <a:buClr>
                <a:srgbClr val="FF0000"/>
              </a:buClr>
              <a:buFont typeface="Wingdings" panose="05000000000000000000" pitchFamily="2" charset="2"/>
              <a:buChar char="l"/>
            </a:pPr>
            <a:r>
              <a:rPr kumimoji="1" lang="ja-JP" altLang="en-US" sz="2400" b="1" dirty="0"/>
              <a:t>プリオン遺伝子の先天的異常による</a:t>
            </a:r>
            <a:endParaRPr kumimoji="1" lang="en-US" altLang="ja-JP" sz="2400" b="1" dirty="0"/>
          </a:p>
          <a:p>
            <a:pPr marL="342900" indent="-342900">
              <a:buClr>
                <a:srgbClr val="FF0000"/>
              </a:buClr>
              <a:buFont typeface="Wingdings" panose="05000000000000000000" pitchFamily="2" charset="2"/>
              <a:buChar char="l"/>
            </a:pPr>
            <a:r>
              <a:rPr kumimoji="1" lang="ja-JP" altLang="en-US" sz="2400" b="1" dirty="0"/>
              <a:t>プリオン病の</a:t>
            </a:r>
            <a:r>
              <a:rPr kumimoji="1" lang="en-US" altLang="ja-JP" sz="2400" b="1" dirty="0"/>
              <a:t>10-15</a:t>
            </a:r>
            <a:r>
              <a:rPr kumimoji="1" lang="ja-JP" altLang="en-US" sz="2400" b="1" dirty="0"/>
              <a:t>％</a:t>
            </a:r>
            <a:endParaRPr kumimoji="1" lang="en-US" altLang="ja-JP" sz="2400" b="1" dirty="0"/>
          </a:p>
          <a:p>
            <a:pPr marL="342900" indent="-342900">
              <a:buClr>
                <a:srgbClr val="FF0000"/>
              </a:buClr>
              <a:buFont typeface="Wingdings" panose="05000000000000000000" pitchFamily="2" charset="2"/>
              <a:buChar char="l"/>
            </a:pPr>
            <a:r>
              <a:rPr kumimoji="1" lang="ja-JP" altLang="en-US" sz="2400" b="1" dirty="0"/>
              <a:t>家族性</a:t>
            </a:r>
            <a:r>
              <a:rPr kumimoji="1" lang="en-US" altLang="ja-JP" sz="2400" b="1" dirty="0"/>
              <a:t>CJD</a:t>
            </a:r>
            <a:r>
              <a:rPr kumimoji="1" lang="ja-JP" altLang="en-US" sz="2400" b="1" dirty="0"/>
              <a:t>など</a:t>
            </a:r>
          </a:p>
        </p:txBody>
      </p:sp>
      <p:sp>
        <p:nvSpPr>
          <p:cNvPr id="10" name="四角形: 角を丸くする 9"/>
          <p:cNvSpPr/>
          <p:nvPr/>
        </p:nvSpPr>
        <p:spPr>
          <a:xfrm>
            <a:off x="183017" y="3048000"/>
            <a:ext cx="8503783" cy="10741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146984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0"/>
            <a:ext cx="8229600" cy="838200"/>
          </a:xfrm>
        </p:spPr>
        <p:txBody>
          <a:bodyPr/>
          <a:lstStyle/>
          <a:p>
            <a:r>
              <a:rPr lang="ja-JP" altLang="en-US" sz="2800" b="1" dirty="0">
                <a:solidFill>
                  <a:srgbClr val="0000FF"/>
                </a:solidFill>
                <a:latin typeface="+mj-ea"/>
              </a:rPr>
              <a:t>遅発性感染症 </a:t>
            </a:r>
            <a:r>
              <a:rPr lang="en-US" altLang="en-US" sz="2800" b="1" dirty="0">
                <a:solidFill>
                  <a:srgbClr val="0000FF"/>
                </a:solidFill>
                <a:latin typeface="+mj-ea"/>
              </a:rPr>
              <a:t>Slow infections</a:t>
            </a:r>
          </a:p>
        </p:txBody>
      </p:sp>
      <p:sp>
        <p:nvSpPr>
          <p:cNvPr id="7171" name="Content Placeholder 2"/>
          <p:cNvSpPr>
            <a:spLocks noGrp="1"/>
          </p:cNvSpPr>
          <p:nvPr>
            <p:ph idx="1"/>
          </p:nvPr>
        </p:nvSpPr>
        <p:spPr>
          <a:xfrm>
            <a:off x="647700" y="1095035"/>
            <a:ext cx="7848600" cy="4525963"/>
          </a:xfrm>
        </p:spPr>
        <p:txBody>
          <a:bodyPr/>
          <a:lstStyle/>
          <a:p>
            <a:pPr>
              <a:buClr>
                <a:srgbClr val="FF0000"/>
              </a:buClr>
              <a:buFont typeface="Wingdings" panose="05000000000000000000" pitchFamily="2" charset="2"/>
              <a:buChar char="l"/>
            </a:pPr>
            <a:r>
              <a:rPr lang="ja-JP" altLang="en-US" sz="2800" b="1" dirty="0"/>
              <a:t>数ヶ月から数年に及ぶ極めて長い潜伏期</a:t>
            </a:r>
            <a:endParaRPr lang="en-US" altLang="ja-JP" sz="2800" b="1" dirty="0"/>
          </a:p>
          <a:p>
            <a:pPr>
              <a:buClr>
                <a:srgbClr val="FF0000"/>
              </a:buClr>
              <a:buFont typeface="Wingdings" panose="05000000000000000000" pitchFamily="2" charset="2"/>
              <a:buChar char="l"/>
            </a:pPr>
            <a:r>
              <a:rPr lang="ja-JP" altLang="en-US" sz="2800" b="1" dirty="0"/>
              <a:t>臨床症状が現れてからは、一定の遷延性の経過をとり、通常重篤な病状または死に至る</a:t>
            </a:r>
            <a:endParaRPr lang="en-US" altLang="en-US" sz="2800" b="1" dirty="0"/>
          </a:p>
          <a:p>
            <a:pPr>
              <a:buClr>
                <a:srgbClr val="FF0000"/>
              </a:buClr>
              <a:buFont typeface="Wingdings" panose="05000000000000000000" pitchFamily="2" charset="2"/>
              <a:buChar char="l"/>
            </a:pPr>
            <a:r>
              <a:rPr lang="ja-JP" altLang="en-US" sz="2800" b="1" dirty="0"/>
              <a:t>感染は単一種の宿主で、病変は解剖学的に単一の器官または組織系 （＝</a:t>
            </a:r>
            <a:r>
              <a:rPr lang="en-US" altLang="ja-JP" sz="2800" b="1" dirty="0"/>
              <a:t>CNS) </a:t>
            </a:r>
            <a:r>
              <a:rPr lang="ja-JP" altLang="en-US" sz="2800" b="1" dirty="0"/>
              <a:t>に限局 </a:t>
            </a:r>
            <a:endParaRPr lang="en-US" altLang="ja-JP" sz="2800" b="1" dirty="0"/>
          </a:p>
          <a:p>
            <a:pPr>
              <a:buClr>
                <a:srgbClr val="FF0000"/>
              </a:buClr>
              <a:buFont typeface="Wingdings" panose="05000000000000000000" pitchFamily="2" charset="2"/>
              <a:buChar char="l"/>
            </a:pPr>
            <a:r>
              <a:rPr lang="ja-JP" altLang="en-US" sz="2800" b="1" dirty="0"/>
              <a:t>アイスランドの病理学者</a:t>
            </a:r>
            <a:r>
              <a:rPr lang="en-US" altLang="en-US" sz="2800" b="1" dirty="0"/>
              <a:t> </a:t>
            </a:r>
            <a:r>
              <a:rPr lang="en-US" altLang="en-US" sz="2800" b="1" dirty="0" err="1"/>
              <a:t>Björn</a:t>
            </a:r>
            <a:r>
              <a:rPr lang="en-US" altLang="en-US" sz="2800" b="1" dirty="0"/>
              <a:t> Sigurdsson</a:t>
            </a:r>
            <a:r>
              <a:rPr lang="ja-JP" altLang="en-US" sz="2800" b="1" dirty="0"/>
              <a:t>によって定義： 羊の二つの中枢神経疾患</a:t>
            </a:r>
            <a:r>
              <a:rPr lang="en-US" altLang="en-US" sz="2800" b="1" dirty="0"/>
              <a:t>, </a:t>
            </a:r>
            <a:r>
              <a:rPr lang="ja-JP" altLang="en-US" sz="2800" b="1" dirty="0"/>
              <a:t>ビスナ</a:t>
            </a:r>
            <a:r>
              <a:rPr lang="en-US" altLang="en-US" sz="2800" b="1" dirty="0"/>
              <a:t> </a:t>
            </a:r>
            <a:r>
              <a:rPr lang="en-US" altLang="en-US" sz="2800" b="1" dirty="0" err="1"/>
              <a:t>visna</a:t>
            </a:r>
            <a:r>
              <a:rPr lang="en-US" altLang="en-US" sz="2800" b="1" dirty="0"/>
              <a:t> </a:t>
            </a:r>
            <a:r>
              <a:rPr lang="ja-JP" altLang="en-US" sz="2800" b="1" dirty="0"/>
              <a:t>とスクレ</a:t>
            </a:r>
            <a:r>
              <a:rPr lang="en-US" altLang="ja-JP" sz="2800" b="1" dirty="0"/>
              <a:t>―</a:t>
            </a:r>
            <a:r>
              <a:rPr lang="ja-JP" altLang="en-US" sz="2800" b="1" dirty="0"/>
              <a:t>ピー</a:t>
            </a:r>
            <a:r>
              <a:rPr lang="en-US" altLang="en-US" sz="2800" b="1" dirty="0"/>
              <a:t> scrapie </a:t>
            </a:r>
            <a:r>
              <a:rPr lang="ja-JP" altLang="en-US" sz="2800" b="1" dirty="0"/>
              <a:t>の研究から</a:t>
            </a:r>
            <a:endParaRPr lang="en-US" altLang="en-US" sz="2800" b="1" dirty="0"/>
          </a:p>
        </p:txBody>
      </p:sp>
      <p:sp>
        <p:nvSpPr>
          <p:cNvPr id="7172" name="TextBox 4"/>
          <p:cNvSpPr txBox="1">
            <a:spLocks noChangeArrowheads="1"/>
          </p:cNvSpPr>
          <p:nvPr/>
        </p:nvSpPr>
        <p:spPr bwMode="auto">
          <a:xfrm>
            <a:off x="3581400" y="6400800"/>
            <a:ext cx="5299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dirty="0">
                <a:latin typeface="Arial" panose="020B0604020202020204" pitchFamily="34" charset="0"/>
              </a:rPr>
              <a:t>Johnson RT.  Viral infections of the nervous system 2</a:t>
            </a:r>
            <a:r>
              <a:rPr lang="en-US" altLang="en-US" sz="1200" b="1" baseline="30000" dirty="0">
                <a:latin typeface="Arial" panose="020B0604020202020204" pitchFamily="34" charset="0"/>
              </a:rPr>
              <a:t>nd</a:t>
            </a:r>
            <a:r>
              <a:rPr lang="en-US" altLang="en-US" sz="1200" b="1" dirty="0">
                <a:latin typeface="Arial" panose="020B0604020202020204" pitchFamily="34" charset="0"/>
              </a:rPr>
              <a:t> edition, pp227</a:t>
            </a:r>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5</a:t>
            </a:fld>
            <a:endParaRPr lang="en-US" alt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0" y="0"/>
            <a:ext cx="8763000" cy="1143000"/>
          </a:xfrm>
        </p:spPr>
        <p:txBody>
          <a:bodyPr/>
          <a:lstStyle/>
          <a:p>
            <a:pPr eaLnBrk="1" hangingPunct="1"/>
            <a:r>
              <a:rPr lang="ja-JP" altLang="en-US" sz="2800" b="1" dirty="0">
                <a:solidFill>
                  <a:srgbClr val="0000FF"/>
                </a:solidFill>
                <a:latin typeface="+mj-ea"/>
              </a:rPr>
              <a:t>ゲルストマン・ストロイスラー・シャインカー症候群　</a:t>
            </a:r>
            <a:r>
              <a:rPr lang="en-US" altLang="en-US" sz="2800" b="1" dirty="0" err="1">
                <a:solidFill>
                  <a:srgbClr val="0000FF"/>
                </a:solidFill>
                <a:latin typeface="+mj-ea"/>
              </a:rPr>
              <a:t>Gerstmann-Stäussler-Scheinker</a:t>
            </a:r>
            <a:r>
              <a:rPr lang="en-US" altLang="en-US" sz="2800" b="1" dirty="0">
                <a:solidFill>
                  <a:srgbClr val="0000FF"/>
                </a:solidFill>
                <a:latin typeface="+mj-ea"/>
              </a:rPr>
              <a:t> syndrome</a:t>
            </a:r>
          </a:p>
        </p:txBody>
      </p:sp>
      <p:pic>
        <p:nvPicPr>
          <p:cNvPr id="74755"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1143000"/>
            <a:ext cx="8783220" cy="4497640"/>
          </a:xfrm>
          <a:noFill/>
        </p:spPr>
      </p:pic>
      <p:pic>
        <p:nvPicPr>
          <p:cNvPr id="7475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929" y="5709940"/>
            <a:ext cx="58483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50</a:t>
            </a:fld>
            <a:endParaRPr lang="en-US" altLang="en-US" dirty="0"/>
          </a:p>
        </p:txBody>
      </p:sp>
      <p:sp>
        <p:nvSpPr>
          <p:cNvPr id="3" name="正方形/長方形 2"/>
          <p:cNvSpPr/>
          <p:nvPr/>
        </p:nvSpPr>
        <p:spPr>
          <a:xfrm>
            <a:off x="4648200" y="3429000"/>
            <a:ext cx="1422184" cy="461665"/>
          </a:xfrm>
          <a:prstGeom prst="rect">
            <a:avLst/>
          </a:prstGeom>
        </p:spPr>
        <p:txBody>
          <a:bodyPr wrap="none">
            <a:spAutoFit/>
          </a:bodyPr>
          <a:lstStyle/>
          <a:p>
            <a:r>
              <a:rPr lang="ja-JP" altLang="en-US" sz="2400" b="1" dirty="0">
                <a:solidFill>
                  <a:srgbClr val="FF0000"/>
                </a:solidFill>
              </a:rPr>
              <a:t>小脳失調</a:t>
            </a:r>
            <a:endParaRPr lang="ja-JP" altLang="en-US" sz="2400" dirty="0">
              <a:solidFill>
                <a:srgbClr val="FF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0" y="0"/>
            <a:ext cx="8686800" cy="762000"/>
          </a:xfrm>
        </p:spPr>
        <p:txBody>
          <a:bodyPr/>
          <a:lstStyle/>
          <a:p>
            <a:pPr eaLnBrk="1" hangingPunct="1"/>
            <a:r>
              <a:rPr lang="ja-JP" altLang="en-US" sz="2800" b="1" dirty="0">
                <a:solidFill>
                  <a:srgbClr val="0000FF"/>
                </a:solidFill>
                <a:latin typeface="+mj-ea"/>
              </a:rPr>
              <a:t>致死性家族性不眠症 </a:t>
            </a:r>
            <a:r>
              <a:rPr lang="en-US" altLang="en-US" sz="2800" b="1" dirty="0">
                <a:solidFill>
                  <a:srgbClr val="0000FF"/>
                </a:solidFill>
                <a:latin typeface="+mj-ea"/>
              </a:rPr>
              <a:t>Fatal familial insomnia (FFI)</a:t>
            </a:r>
          </a:p>
        </p:txBody>
      </p:sp>
      <p:sp>
        <p:nvSpPr>
          <p:cNvPr id="75779" name="Content Placeholder 2"/>
          <p:cNvSpPr>
            <a:spLocks noGrp="1"/>
          </p:cNvSpPr>
          <p:nvPr>
            <p:ph idx="1"/>
          </p:nvPr>
        </p:nvSpPr>
        <p:spPr>
          <a:xfrm>
            <a:off x="319088" y="3754899"/>
            <a:ext cx="8824912" cy="2468563"/>
          </a:xfrm>
        </p:spPr>
        <p:txBody>
          <a:bodyPr/>
          <a:lstStyle/>
          <a:p>
            <a:pPr eaLnBrk="1" hangingPunct="1">
              <a:buClr>
                <a:srgbClr val="FF0000"/>
              </a:buClr>
              <a:buFont typeface="Wingdings" panose="05000000000000000000" pitchFamily="2" charset="2"/>
              <a:buChar char="l"/>
            </a:pPr>
            <a:r>
              <a:rPr lang="ja-JP" altLang="en-US" sz="2400" b="1" dirty="0"/>
              <a:t>常染色体優勢　</a:t>
            </a:r>
            <a:r>
              <a:rPr lang="en-US" altLang="en-US" sz="2400" b="1" dirty="0"/>
              <a:t> </a:t>
            </a:r>
            <a:r>
              <a:rPr lang="ja-JP" altLang="en-US" sz="2400" b="1" dirty="0"/>
              <a:t>プリオン蛋白質</a:t>
            </a:r>
            <a:r>
              <a:rPr lang="en-US" altLang="en-US" sz="2400" b="1" dirty="0"/>
              <a:t> 178 </a:t>
            </a:r>
            <a:r>
              <a:rPr lang="ja-JP" altLang="en-US" sz="2400" b="1" dirty="0"/>
              <a:t>番の変異</a:t>
            </a:r>
            <a:endParaRPr lang="en-US" altLang="en-US" sz="2400" b="1" dirty="0"/>
          </a:p>
          <a:p>
            <a:pPr eaLnBrk="1" hangingPunct="1">
              <a:buClr>
                <a:srgbClr val="FF0000"/>
              </a:buClr>
              <a:buFont typeface="Wingdings" panose="05000000000000000000" pitchFamily="2" charset="2"/>
              <a:buChar char="l"/>
            </a:pPr>
            <a:r>
              <a:rPr lang="ja-JP" altLang="en-US" sz="2400" b="1" dirty="0"/>
              <a:t>中高年</a:t>
            </a:r>
            <a:r>
              <a:rPr lang="en-US" altLang="en-US" sz="2400" b="1" dirty="0"/>
              <a:t> </a:t>
            </a:r>
          </a:p>
          <a:p>
            <a:pPr eaLnBrk="1" hangingPunct="1">
              <a:buClr>
                <a:srgbClr val="FF0000"/>
              </a:buClr>
              <a:buFont typeface="Wingdings" panose="05000000000000000000" pitchFamily="2" charset="2"/>
              <a:buChar char="l"/>
            </a:pPr>
            <a:r>
              <a:rPr lang="ja-JP" altLang="en-US" sz="2400" b="1" dirty="0"/>
              <a:t>進行性　半年から２年で致死性</a:t>
            </a:r>
            <a:r>
              <a:rPr lang="en-US" altLang="en-US" sz="2400" b="1" dirty="0"/>
              <a:t> </a:t>
            </a:r>
          </a:p>
          <a:p>
            <a:pPr eaLnBrk="1" hangingPunct="1">
              <a:buClr>
                <a:srgbClr val="FF0000"/>
              </a:buClr>
              <a:buFont typeface="Wingdings" panose="05000000000000000000" pitchFamily="2" charset="2"/>
              <a:buChar char="l"/>
            </a:pPr>
            <a:r>
              <a:rPr lang="ja-JP" altLang="en-US" sz="2400" b="1" dirty="0"/>
              <a:t>不眠 </a:t>
            </a:r>
            <a:r>
              <a:rPr lang="en-US" altLang="en-US" sz="2400" b="1" dirty="0"/>
              <a:t>Inability to sleep (insomnia)</a:t>
            </a:r>
            <a:r>
              <a:rPr lang="ja-JP" altLang="en-US" sz="2400" b="1" dirty="0" err="1"/>
              <a:t>、</a:t>
            </a:r>
            <a:r>
              <a:rPr lang="ja-JP" altLang="en-US" sz="2400" b="1" dirty="0"/>
              <a:t>自律神経異常、ミオクローヌス　</a:t>
            </a:r>
            <a:r>
              <a:rPr lang="en-US" altLang="en-US" sz="2400" b="1" dirty="0"/>
              <a:t>Myoclonus</a:t>
            </a:r>
            <a:r>
              <a:rPr lang="ja-JP" altLang="en-US" sz="2400" b="1" dirty="0" err="1"/>
              <a:t>、</a:t>
            </a:r>
            <a:r>
              <a:rPr lang="ja-JP" altLang="en-US" sz="2400" b="1" dirty="0"/>
              <a:t>失調 </a:t>
            </a:r>
            <a:r>
              <a:rPr lang="en-US" altLang="en-US" sz="2400" b="1" dirty="0"/>
              <a:t>Ataxia</a:t>
            </a:r>
          </a:p>
          <a:p>
            <a:pPr eaLnBrk="1" hangingPunct="1">
              <a:buClr>
                <a:srgbClr val="FF0000"/>
              </a:buClr>
              <a:buFont typeface="Wingdings" panose="05000000000000000000" pitchFamily="2" charset="2"/>
              <a:buChar char="l"/>
            </a:pPr>
            <a:r>
              <a:rPr lang="ja-JP" altLang="en-US" sz="2400" b="1" dirty="0"/>
              <a:t>視床萎縮</a:t>
            </a:r>
            <a:r>
              <a:rPr lang="en-US" altLang="en-US" sz="2400" b="1" dirty="0"/>
              <a:t> : </a:t>
            </a:r>
            <a:r>
              <a:rPr lang="ja-JP" altLang="en-US" sz="2400" b="1" dirty="0"/>
              <a:t>海綿状変性なし、アミロイド斑なし</a:t>
            </a:r>
            <a:endParaRPr lang="en-US" altLang="en-US" sz="2400" b="1" dirty="0"/>
          </a:p>
        </p:txBody>
      </p:sp>
      <p:pic>
        <p:nvPicPr>
          <p:cNvPr id="7578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685800"/>
            <a:ext cx="8764587"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Rectangle 5"/>
          <p:cNvSpPr>
            <a:spLocks noChangeArrowheads="1"/>
          </p:cNvSpPr>
          <p:nvPr/>
        </p:nvSpPr>
        <p:spPr bwMode="auto">
          <a:xfrm>
            <a:off x="152400" y="6553200"/>
            <a:ext cx="906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dirty="0" err="1">
                <a:latin typeface="Arial" panose="020B0604020202020204" pitchFamily="34" charset="0"/>
              </a:rPr>
              <a:t>Manetto</a:t>
            </a:r>
            <a:r>
              <a:rPr lang="en-US" altLang="en-US" sz="1200" b="1" dirty="0">
                <a:latin typeface="Arial" panose="020B0604020202020204" pitchFamily="34" charset="0"/>
              </a:rPr>
              <a:t> </a:t>
            </a:r>
            <a:r>
              <a:rPr lang="en-US" altLang="en-US" sz="1200" b="1" i="1" dirty="0">
                <a:latin typeface="Arial" panose="020B0604020202020204" pitchFamily="34" charset="0"/>
              </a:rPr>
              <a:t>et al.</a:t>
            </a:r>
            <a:r>
              <a:rPr lang="en-US" altLang="en-US" sz="1200" b="1" dirty="0">
                <a:latin typeface="Arial" panose="020B0604020202020204" pitchFamily="34" charset="0"/>
              </a:rPr>
              <a:t> Fatal familial insomnia: clinical and </a:t>
            </a:r>
            <a:r>
              <a:rPr lang="en-US" altLang="en-US" sz="1400" b="1" dirty="0">
                <a:latin typeface="Arial" panose="020B0604020202020204" pitchFamily="34" charset="0"/>
              </a:rPr>
              <a:t>pathologic</a:t>
            </a:r>
            <a:r>
              <a:rPr lang="en-US" altLang="en-US" sz="1200" b="1" dirty="0">
                <a:latin typeface="Arial" panose="020B0604020202020204" pitchFamily="34" charset="0"/>
              </a:rPr>
              <a:t> study of five new cases.</a:t>
            </a:r>
            <a:r>
              <a:rPr lang="en-US" altLang="en-US" sz="1200" b="1" i="1" dirty="0">
                <a:latin typeface="Arial" panose="020B0604020202020204" pitchFamily="34" charset="0"/>
              </a:rPr>
              <a:t> Neurology</a:t>
            </a:r>
            <a:r>
              <a:rPr lang="en-US" altLang="en-US" sz="1200" b="1" dirty="0">
                <a:latin typeface="Arial" panose="020B0604020202020204" pitchFamily="34" charset="0"/>
              </a:rPr>
              <a:t>. </a:t>
            </a:r>
            <a:r>
              <a:rPr lang="en-US" altLang="en-US" sz="1400" b="1" dirty="0">
                <a:latin typeface="Arial" panose="020B0604020202020204" pitchFamily="34" charset="0"/>
              </a:rPr>
              <a:t>1992;42:312-319</a:t>
            </a:r>
            <a:r>
              <a:rPr lang="en-US" altLang="en-US" sz="1200" b="1" dirty="0">
                <a:latin typeface="Arial" panose="020B0604020202020204" pitchFamily="34" charset="0"/>
              </a:rPr>
              <a:t>.</a:t>
            </a:r>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51</a:t>
            </a:fld>
            <a:endParaRPr lang="en-US" alt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1378" name="Picture 9" descr="https://docs.google.com/viewer?pid=explorer&amp;srcid=0B0yuTN7BHBulNi1EdHZ4bHQwMjg&amp;docid=3f9de1c7e957e3ffd786423db67c119b%7C3965addedd2739cb46d06b1b0a34cc31&amp;a=bi&amp;pagenumber=1&amp;w=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3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2"/>
          <p:cNvSpPr>
            <a:spLocks noChangeArrowheads="1"/>
          </p:cNvSpPr>
          <p:nvPr/>
        </p:nvSpPr>
        <p:spPr bwMode="auto">
          <a:xfrm>
            <a:off x="3657600" y="4838700"/>
            <a:ext cx="548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dirty="0">
                <a:latin typeface="Arial" panose="020B0604020202020204" pitchFamily="34" charset="0"/>
                <a:hlinkClick r:id="rId3"/>
              </a:rPr>
              <a:t>https://docs.google.com/file/d/0B0yuTN7BHBulNi1EdHZ4bHQwMjg/edit?pli=1</a:t>
            </a:r>
            <a:endParaRPr lang="en-US" altLang="en-US" sz="1200" dirty="0">
              <a:latin typeface="Arial" panose="020B0604020202020204" pitchFamily="34" charset="0"/>
            </a:endParaRPr>
          </a:p>
          <a:p>
            <a:pPr eaLnBrk="1" hangingPunct="1">
              <a:spcBef>
                <a:spcPct val="0"/>
              </a:spcBef>
              <a:buFontTx/>
              <a:buNone/>
            </a:pPr>
            <a:endParaRPr lang="en-US" altLang="en-US" sz="1200" dirty="0">
              <a:latin typeface="Arial" panose="020B0604020202020204" pitchFamily="34" charset="0"/>
            </a:endParaRPr>
          </a:p>
        </p:txBody>
      </p:sp>
      <p:sp>
        <p:nvSpPr>
          <p:cNvPr id="101380" name="Rectangle 3"/>
          <p:cNvSpPr>
            <a:spLocks noChangeArrowheads="1"/>
          </p:cNvSpPr>
          <p:nvPr/>
        </p:nvSpPr>
        <p:spPr bwMode="auto">
          <a:xfrm>
            <a:off x="3162300" y="322965"/>
            <a:ext cx="4495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dirty="0">
                <a:latin typeface="Arial" panose="020B0604020202020204" pitchFamily="34" charset="0"/>
                <a:hlinkClick r:id="rId4"/>
              </a:rPr>
              <a:t>http://tsunodalaboratory.blog.fc2.com/blog-entry-127.html</a:t>
            </a:r>
            <a:endParaRPr lang="en-US" altLang="en-US" sz="1100" dirty="0">
              <a:latin typeface="Arial" panose="020B0604020202020204" pitchFamily="34" charset="0"/>
            </a:endParaRPr>
          </a:p>
          <a:p>
            <a:pPr eaLnBrk="1" hangingPunct="1">
              <a:spcBef>
                <a:spcPct val="0"/>
              </a:spcBef>
              <a:buFontTx/>
              <a:buNone/>
            </a:pPr>
            <a:endParaRPr lang="en-US" altLang="en-US" sz="1100" dirty="0">
              <a:latin typeface="Arial" panose="020B0604020202020204" pitchFamily="34" charset="0"/>
            </a:endParaRPr>
          </a:p>
        </p:txBody>
      </p:sp>
      <p:sp>
        <p:nvSpPr>
          <p:cNvPr id="101381" name="Rounded Rectangle 5"/>
          <p:cNvSpPr>
            <a:spLocks noChangeArrowheads="1"/>
          </p:cNvSpPr>
          <p:nvPr/>
        </p:nvSpPr>
        <p:spPr bwMode="auto">
          <a:xfrm>
            <a:off x="228600" y="5791200"/>
            <a:ext cx="2895600" cy="304800"/>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01382" name="TextBox 6"/>
          <p:cNvSpPr txBox="1">
            <a:spLocks noChangeArrowheads="1"/>
          </p:cNvSpPr>
          <p:nvPr/>
        </p:nvSpPr>
        <p:spPr bwMode="auto">
          <a:xfrm>
            <a:off x="5308600" y="1619039"/>
            <a:ext cx="383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FF00"/>
                </a:solidFill>
                <a:latin typeface="Arial" panose="020B0604020202020204" pitchFamily="34" charset="0"/>
                <a:cs typeface="Arial" panose="020B0604020202020204" pitchFamily="34" charset="0"/>
              </a:rPr>
              <a:t>Ikuo Tsunoda visited Dr. Grisham</a:t>
            </a:r>
          </a:p>
        </p:txBody>
      </p:sp>
      <p:pic>
        <p:nvPicPr>
          <p:cNvPr id="101383" name="Picture 9" descr="https://fbcdn-sphotos-a-a.akamaihd.net/hphotos-ak-xfa1/v/t1.0-9/1424314_575019785880373_1388197028_n.jpg?oh=19e2b1c74618a9fa68ce30504dc3c5f3&amp;oe=547C4AED&amp;__gda__=1416531418_7c095f98516c09a800fc91507d83068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9812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pPr>
              <a:defRPr/>
            </a:pPr>
            <a:fld id="{DE6D9A15-E233-4A8C-87C3-D38CA075145E}" type="slidenum">
              <a:rPr lang="en-US" altLang="en-US" smtClean="0"/>
              <a:pPr>
                <a:defRPr/>
              </a:pPr>
              <a:t>52</a:t>
            </a:fld>
            <a:endParaRPr lang="en-US" altLang="en-US"/>
          </a:p>
        </p:txBody>
      </p:sp>
      <p:pic>
        <p:nvPicPr>
          <p:cNvPr id="4" name="図 3">
            <a:extLst>
              <a:ext uri="{FF2B5EF4-FFF2-40B4-BE49-F238E27FC236}">
                <a16:creationId xmlns:a16="http://schemas.microsoft.com/office/drawing/2014/main" id="{EF4719CE-7275-43C3-8FBA-0B23CB3A0C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1401" y="5129212"/>
            <a:ext cx="1789176" cy="1789176"/>
          </a:xfrm>
          <a:prstGeom prst="rect">
            <a:avLst/>
          </a:prstGeom>
        </p:spPr>
      </p:pic>
      <p:pic>
        <p:nvPicPr>
          <p:cNvPr id="6" name="図 5">
            <a:extLst>
              <a:ext uri="{FF2B5EF4-FFF2-40B4-BE49-F238E27FC236}">
                <a16:creationId xmlns:a16="http://schemas.microsoft.com/office/drawing/2014/main" id="{28C78C98-BD86-4048-AD9C-DFF13293B6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4200" y="0"/>
            <a:ext cx="1677079" cy="1677079"/>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1500" y="-161924"/>
            <a:ext cx="8229600" cy="1143000"/>
          </a:xfrm>
        </p:spPr>
        <p:txBody>
          <a:bodyPr/>
          <a:lstStyle/>
          <a:p>
            <a:r>
              <a:rPr kumimoji="1" lang="ja-JP" altLang="en-US" sz="2800" b="1" dirty="0">
                <a:solidFill>
                  <a:srgbClr val="0000FF"/>
                </a:solidFill>
              </a:rPr>
              <a:t>試験プール問題</a:t>
            </a:r>
          </a:p>
        </p:txBody>
      </p:sp>
      <p:sp>
        <p:nvSpPr>
          <p:cNvPr id="4" name="スライド番号プレースホルダー 3"/>
          <p:cNvSpPr>
            <a:spLocks noGrp="1"/>
          </p:cNvSpPr>
          <p:nvPr>
            <p:ph type="sldNum" sz="quarter" idx="12"/>
          </p:nvPr>
        </p:nvSpPr>
        <p:spPr/>
        <p:txBody>
          <a:bodyPr/>
          <a:lstStyle/>
          <a:p>
            <a:pPr>
              <a:defRPr/>
            </a:pPr>
            <a:fld id="{59AD4D59-50AE-43DB-A16B-75679D6267D7}" type="slidenum">
              <a:rPr lang="en-US" altLang="en-US" smtClean="0"/>
              <a:pPr>
                <a:defRPr/>
              </a:pPr>
              <a:t>53</a:t>
            </a:fld>
            <a:endParaRPr lang="en-US" altLang="en-US" dirty="0"/>
          </a:p>
        </p:txBody>
      </p:sp>
      <p:sp>
        <p:nvSpPr>
          <p:cNvPr id="5" name="正方形/長方形 4"/>
          <p:cNvSpPr/>
          <p:nvPr/>
        </p:nvSpPr>
        <p:spPr>
          <a:xfrm>
            <a:off x="214312" y="981076"/>
            <a:ext cx="8915400" cy="5632311"/>
          </a:xfrm>
          <a:prstGeom prst="rect">
            <a:avLst/>
          </a:prstGeom>
        </p:spPr>
        <p:txBody>
          <a:bodyPr wrap="square">
            <a:spAutoFit/>
          </a:bodyPr>
          <a:lstStyle/>
          <a:p>
            <a:r>
              <a:rPr lang="en-US" altLang="ja-JP" sz="2400" b="1" dirty="0"/>
              <a:t>A 55-year-old British teacher presents with weight loss, weakness, muscle atrophy, and declining cognitive function. Her history reveals that her favorite meal is soup made with cow brain, which she has eaten almost every week since she was 10 years old. Which of the following best describes the most likely etiologic agent of her clinical signs?</a:t>
            </a:r>
          </a:p>
          <a:p>
            <a:endParaRPr lang="ja-JP" altLang="ja-JP" sz="2400" b="1" dirty="0"/>
          </a:p>
          <a:p>
            <a:pPr lvl="0"/>
            <a:r>
              <a:rPr lang="en-US" altLang="ja-JP" sz="2400" b="1" dirty="0"/>
              <a:t>a. Abnormally folded protein</a:t>
            </a:r>
            <a:endParaRPr lang="ja-JP" altLang="ja-JP" sz="2400" b="1" dirty="0"/>
          </a:p>
          <a:p>
            <a:pPr lvl="0"/>
            <a:r>
              <a:rPr lang="en-US" altLang="ja-JP" sz="2400" b="1" dirty="0"/>
              <a:t>b. Capsid containing DNA</a:t>
            </a:r>
            <a:endParaRPr lang="ja-JP" altLang="ja-JP" sz="2400" b="1" dirty="0"/>
          </a:p>
          <a:p>
            <a:pPr lvl="0"/>
            <a:r>
              <a:rPr lang="en-US" altLang="ja-JP" sz="2400" b="1" dirty="0"/>
              <a:t>c. Enveloped capsid containing RNA</a:t>
            </a:r>
            <a:endParaRPr lang="ja-JP" altLang="ja-JP" sz="2400" b="1" dirty="0"/>
          </a:p>
          <a:p>
            <a:pPr lvl="0"/>
            <a:r>
              <a:rPr lang="en-US" altLang="ja-JP" sz="2400" b="1" dirty="0"/>
              <a:t>d. Multicellular cyst-forming organism</a:t>
            </a:r>
            <a:endParaRPr lang="ja-JP" altLang="ja-JP" sz="2400" b="1" dirty="0"/>
          </a:p>
          <a:p>
            <a:pPr lvl="0"/>
            <a:r>
              <a:rPr lang="en-US" altLang="ja-JP" sz="2400" b="1" dirty="0"/>
              <a:t>e. Unicellular organism with one chromosome</a:t>
            </a:r>
            <a:endParaRPr lang="ja-JP" altLang="ja-JP" sz="2400" b="1" dirty="0"/>
          </a:p>
          <a:p>
            <a:r>
              <a:rPr lang="en-US" altLang="ja-JP" sz="2400" b="1" dirty="0"/>
              <a:t> </a:t>
            </a:r>
            <a:endParaRPr lang="ja-JP" altLang="ja-JP" sz="2400" b="1" dirty="0"/>
          </a:p>
          <a:p>
            <a:r>
              <a:rPr lang="en-US" altLang="ja-JP" sz="2400" b="1" dirty="0"/>
              <a:t>Answer a</a:t>
            </a:r>
            <a:endParaRPr lang="ja-JP" altLang="ja-JP" sz="2400" b="1" dirty="0"/>
          </a:p>
        </p:txBody>
      </p:sp>
    </p:spTree>
    <p:extLst>
      <p:ext uri="{BB962C8B-B14F-4D97-AF65-F5344CB8AC3E}">
        <p14:creationId xmlns:p14="http://schemas.microsoft.com/office/powerpoint/2010/main" val="24803673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14338"/>
            <a:ext cx="4430713"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5825" y="433388"/>
            <a:ext cx="4429125"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ounded Rectangle 4"/>
          <p:cNvSpPr>
            <a:spLocks noChangeArrowheads="1"/>
          </p:cNvSpPr>
          <p:nvPr/>
        </p:nvSpPr>
        <p:spPr bwMode="auto">
          <a:xfrm>
            <a:off x="5438775" y="1571625"/>
            <a:ext cx="257175" cy="133350"/>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Garamond" panose="02020404030301010803" pitchFamily="18" charset="0"/>
            </a:endParaRPr>
          </a:p>
        </p:txBody>
      </p:sp>
      <p:sp>
        <p:nvSpPr>
          <p:cNvPr id="2" name="スライド番号プレースホルダー 1"/>
          <p:cNvSpPr>
            <a:spLocks noGrp="1"/>
          </p:cNvSpPr>
          <p:nvPr>
            <p:ph type="sldNum" sz="quarter" idx="12"/>
          </p:nvPr>
        </p:nvSpPr>
        <p:spPr/>
        <p:txBody>
          <a:bodyPr/>
          <a:lstStyle/>
          <a:p>
            <a:pPr>
              <a:defRPr/>
            </a:pPr>
            <a:fld id="{9BD92183-691A-4FD2-98A9-DC0B44142DFC}" type="slidenum">
              <a:rPr lang="en-US" altLang="en-US" smtClean="0"/>
              <a:pPr>
                <a:defRPr/>
              </a:pPr>
              <a:t>54</a:t>
            </a:fld>
            <a:endParaRPr lang="en-US"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346881" y="15875"/>
            <a:ext cx="8229600" cy="1143000"/>
          </a:xfrm>
        </p:spPr>
        <p:txBody>
          <a:bodyPr/>
          <a:lstStyle/>
          <a:p>
            <a:endParaRPr lang="en-US" altLang="en-US"/>
          </a:p>
        </p:txBody>
      </p:sp>
      <p:pic>
        <p:nvPicPr>
          <p:cNvPr id="9318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881" y="-19050"/>
            <a:ext cx="82581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9819" y="1676400"/>
            <a:ext cx="8054500" cy="48879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3190" name="TextBox 6"/>
          <p:cNvSpPr txBox="1">
            <a:spLocks noChangeArrowheads="1"/>
          </p:cNvSpPr>
          <p:nvPr/>
        </p:nvSpPr>
        <p:spPr bwMode="auto">
          <a:xfrm>
            <a:off x="5916991" y="1760865"/>
            <a:ext cx="2186817" cy="523220"/>
          </a:xfrm>
          <a:prstGeom prst="rect">
            <a:avLst/>
          </a:prstGeom>
          <a:solidFill>
            <a:schemeClr val="bg1"/>
          </a:solidFill>
          <a:ln w="9525">
            <a:noFill/>
            <a:miter lim="800000"/>
            <a:headEnd/>
            <a:tailEnd/>
          </a:ln>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latin typeface="Arial" panose="020B0604020202020204" pitchFamily="34" charset="0"/>
              </a:rPr>
              <a:t>deterioration</a:t>
            </a:r>
          </a:p>
        </p:txBody>
      </p:sp>
      <p:sp>
        <p:nvSpPr>
          <p:cNvPr id="2" name="スライド番号プレースホルダー 1"/>
          <p:cNvSpPr>
            <a:spLocks noGrp="1"/>
          </p:cNvSpPr>
          <p:nvPr>
            <p:ph type="sldNum" sz="quarter" idx="12"/>
          </p:nvPr>
        </p:nvSpPr>
        <p:spPr/>
        <p:txBody>
          <a:bodyPr/>
          <a:lstStyle/>
          <a:p>
            <a:pPr>
              <a:defRPr/>
            </a:pPr>
            <a:fld id="{9BD92183-691A-4FD2-98A9-DC0B44142DFC}" type="slidenum">
              <a:rPr lang="en-US" altLang="en-US" smtClean="0"/>
              <a:pPr>
                <a:defRPr/>
              </a:pPr>
              <a:t>55</a:t>
            </a:fld>
            <a:endParaRPr lang="en-US" altLang="en-US"/>
          </a:p>
        </p:txBody>
      </p:sp>
      <p:pic>
        <p:nvPicPr>
          <p:cNvPr id="1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081" y="6386161"/>
            <a:ext cx="8435976" cy="4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txBox="1">
            <a:spLocks/>
          </p:cNvSpPr>
          <p:nvPr/>
        </p:nvSpPr>
        <p:spPr bwMode="auto">
          <a:xfrm>
            <a:off x="4323022" y="4739744"/>
            <a:ext cx="48209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ja-JP" altLang="en-US" sz="2400" b="1" dirty="0">
                <a:solidFill>
                  <a:srgbClr val="FF0000"/>
                </a:solidFill>
              </a:rPr>
              <a:t>ウイロイド</a:t>
            </a:r>
            <a:r>
              <a:rPr lang="ja-JP" altLang="en-US" sz="2400" b="1" dirty="0">
                <a:solidFill>
                  <a:srgbClr val="0000FF"/>
                </a:solidFill>
              </a:rPr>
              <a:t>： 植物に感染する</a:t>
            </a:r>
            <a:r>
              <a:rPr lang="en-US" altLang="ja-JP" sz="2400" b="1" dirty="0">
                <a:solidFill>
                  <a:srgbClr val="0000FF"/>
                </a:solidFill>
              </a:rPr>
              <a:t>RNA</a:t>
            </a:r>
            <a:r>
              <a:rPr lang="ja-JP" altLang="en-US" sz="2400" b="1" dirty="0">
                <a:solidFill>
                  <a:srgbClr val="0000FF"/>
                </a:solidFill>
              </a:rPr>
              <a:t>で蛋白をコードしない</a:t>
            </a:r>
            <a:r>
              <a:rPr lang="en-US" altLang="ja-JP" sz="2400" b="1" dirty="0">
                <a:solidFill>
                  <a:srgbClr val="0000FF"/>
                </a:solidFill>
              </a:rPr>
              <a:t>.</a:t>
            </a:r>
          </a:p>
          <a:p>
            <a:pPr algn="l" eaLnBrk="1" hangingPunct="1"/>
            <a:r>
              <a:rPr lang="en-US" altLang="en-US" sz="2400" b="1" dirty="0">
                <a:solidFill>
                  <a:srgbClr val="0000FF"/>
                </a:solidFill>
              </a:rPr>
              <a:t>D</a:t>
            </a:r>
            <a:r>
              <a:rPr lang="ja-JP" altLang="en-US" sz="2400" b="1" dirty="0">
                <a:solidFill>
                  <a:srgbClr val="0000FF"/>
                </a:solidFill>
              </a:rPr>
              <a:t>型肝炎ウイルスはウイロイドに似るが、機能的蛋白をコードしており </a:t>
            </a:r>
            <a:r>
              <a:rPr lang="en-US" altLang="ja-JP" sz="2400" b="1" dirty="0">
                <a:solidFill>
                  <a:srgbClr val="0000FF"/>
                </a:solidFill>
              </a:rPr>
              <a:t>ICTV </a:t>
            </a:r>
            <a:r>
              <a:rPr lang="ja-JP" altLang="en-US" sz="2400" b="1" dirty="0">
                <a:solidFill>
                  <a:srgbClr val="0000FF"/>
                </a:solidFill>
              </a:rPr>
              <a:t>はウイロイドに分類していない</a:t>
            </a:r>
            <a:r>
              <a:rPr lang="en-US" altLang="ja-JP" sz="2400" b="1" dirty="0">
                <a:solidFill>
                  <a:srgbClr val="0000FF"/>
                </a:solidFill>
              </a:rPr>
              <a:t>.</a:t>
            </a:r>
            <a:r>
              <a:rPr lang="ja-JP" altLang="en-US" sz="2400" b="1" dirty="0">
                <a:solidFill>
                  <a:srgbClr val="0000FF"/>
                </a:solidFill>
              </a:rPr>
              <a:t>（標準微生物 </a:t>
            </a:r>
            <a:r>
              <a:rPr lang="ja-JP" altLang="en-US" sz="2400" b="1" dirty="0" err="1">
                <a:solidFill>
                  <a:srgbClr val="0000FF"/>
                </a:solidFill>
              </a:rPr>
              <a:t>ｐ</a:t>
            </a:r>
            <a:r>
              <a:rPr lang="en-US" altLang="ja-JP" sz="2400" b="1" dirty="0">
                <a:solidFill>
                  <a:srgbClr val="0000FF"/>
                </a:solidFill>
              </a:rPr>
              <a:t>. 512</a:t>
            </a:r>
            <a:r>
              <a:rPr lang="ja-JP" altLang="en-US" sz="2400" b="1" dirty="0">
                <a:solidFill>
                  <a:srgbClr val="0000FF"/>
                </a:solidFill>
              </a:rPr>
              <a:t>との違い）</a:t>
            </a:r>
            <a:endParaRPr lang="en-US" altLang="en-US" sz="2400" b="1" dirty="0">
              <a:solidFill>
                <a:srgbClr val="0000FF"/>
              </a:solidFill>
            </a:endParaRPr>
          </a:p>
        </p:txBody>
      </p:sp>
      <p:sp>
        <p:nvSpPr>
          <p:cNvPr id="3" name="正方形/長方形 2">
            <a:extLst>
              <a:ext uri="{FF2B5EF4-FFF2-40B4-BE49-F238E27FC236}">
                <a16:creationId xmlns:a16="http://schemas.microsoft.com/office/drawing/2014/main" id="{A3C1AEF9-4D6C-4B1F-8222-5475719DCFA4}"/>
              </a:ext>
            </a:extLst>
          </p:cNvPr>
          <p:cNvSpPr/>
          <p:nvPr/>
        </p:nvSpPr>
        <p:spPr>
          <a:xfrm>
            <a:off x="346881" y="2284085"/>
            <a:ext cx="796119" cy="382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F422AA30-36FE-4089-91B9-8FF3EE3718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4938" y="-10582"/>
            <a:ext cx="1971675" cy="197167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26"/>
          <p:cNvSpPr txBox="1">
            <a:spLocks noChangeArrowheads="1"/>
          </p:cNvSpPr>
          <p:nvPr/>
        </p:nvSpPr>
        <p:spPr bwMode="auto">
          <a:xfrm>
            <a:off x="36286" y="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ts val="0"/>
              </a:spcBef>
              <a:buFontTx/>
              <a:buNone/>
            </a:pPr>
            <a:r>
              <a:rPr lang="en-US" altLang="en-US" sz="2800" b="1" dirty="0">
                <a:solidFill>
                  <a:srgbClr val="0000FF"/>
                </a:solidFill>
                <a:latin typeface="+mj-ea"/>
                <a:ea typeface="+mj-ea"/>
              </a:rPr>
              <a:t>SSPE: subacute </a:t>
            </a:r>
            <a:r>
              <a:rPr lang="en-US" altLang="en-US" sz="2800" b="1" dirty="0" err="1">
                <a:solidFill>
                  <a:srgbClr val="0000FF"/>
                </a:solidFill>
                <a:latin typeface="+mj-ea"/>
                <a:ea typeface="+mj-ea"/>
              </a:rPr>
              <a:t>sclerosing</a:t>
            </a:r>
            <a:r>
              <a:rPr lang="en-US" altLang="en-US" sz="2800" b="1" dirty="0">
                <a:solidFill>
                  <a:srgbClr val="0000FF"/>
                </a:solidFill>
                <a:latin typeface="+mj-ea"/>
                <a:ea typeface="+mj-ea"/>
              </a:rPr>
              <a:t> </a:t>
            </a:r>
            <a:r>
              <a:rPr lang="en-US" altLang="en-US" sz="2800" b="1" dirty="0" err="1">
                <a:solidFill>
                  <a:srgbClr val="0000FF"/>
                </a:solidFill>
                <a:latin typeface="+mj-ea"/>
                <a:ea typeface="+mj-ea"/>
              </a:rPr>
              <a:t>panencephalitis</a:t>
            </a:r>
            <a:endParaRPr lang="en-US" altLang="en-US" sz="2800" b="1" dirty="0">
              <a:solidFill>
                <a:srgbClr val="0000FF"/>
              </a:solidFill>
              <a:latin typeface="+mj-ea"/>
              <a:ea typeface="+mj-ea"/>
            </a:endParaRPr>
          </a:p>
          <a:p>
            <a:pPr algn="ctr" eaLnBrk="1" hangingPunct="1">
              <a:spcBef>
                <a:spcPts val="0"/>
              </a:spcBef>
              <a:buFontTx/>
              <a:buNone/>
            </a:pPr>
            <a:r>
              <a:rPr lang="ja-JP" altLang="en-US" sz="2800" b="1" dirty="0">
                <a:solidFill>
                  <a:srgbClr val="0000FF"/>
                </a:solidFill>
                <a:latin typeface="+mj-ea"/>
                <a:ea typeface="+mj-ea"/>
              </a:rPr>
              <a:t>亜急性硬化性全脳炎</a:t>
            </a:r>
            <a:r>
              <a:rPr lang="en-US" altLang="en-US" sz="2800" b="1" dirty="0">
                <a:solidFill>
                  <a:srgbClr val="0000FF"/>
                </a:solidFill>
                <a:latin typeface="+mj-ea"/>
                <a:ea typeface="+mj-ea"/>
              </a:rPr>
              <a:t>  </a:t>
            </a:r>
          </a:p>
        </p:txBody>
      </p:sp>
      <p:sp>
        <p:nvSpPr>
          <p:cNvPr id="2" name="正方形/長方形 1"/>
          <p:cNvSpPr/>
          <p:nvPr/>
        </p:nvSpPr>
        <p:spPr>
          <a:xfrm>
            <a:off x="190500" y="921243"/>
            <a:ext cx="8953500" cy="6564233"/>
          </a:xfrm>
          <a:prstGeom prst="rect">
            <a:avLst/>
          </a:prstGeom>
        </p:spPr>
        <p:txBody>
          <a:bodyPr wrap="square">
            <a:spAutoFit/>
          </a:bodyPr>
          <a:lstStyle/>
          <a:p>
            <a:pPr>
              <a:lnSpc>
                <a:spcPct val="115000"/>
              </a:lnSpc>
              <a:spcAft>
                <a:spcPts val="0"/>
              </a:spcAft>
            </a:pPr>
            <a:r>
              <a:rPr lang="en-US" altLang="ja-JP" sz="2400" b="1" dirty="0">
                <a:ea typeface="ＭＳ 明朝" panose="02020609040205080304" pitchFamily="17" charset="-128"/>
                <a:cs typeface="Times New Roman" panose="02020603050405020304" pitchFamily="18" charset="0"/>
              </a:rPr>
              <a:t>A 7-year-old male developed normally until 7 years of age, after which he suddenly started suffering from progressive personality and intellect deterioration leading to dementia, and finally death within 1 year of symptoms. His history reveals severe measles attack at the age of 1.  Laboratory tests indicate elevated measles antibody levels in both the serum and cerebrospinal fluid (CSF) with no antibody to the M protein.  Which of the following diseases is most likely present in this patient? </a:t>
            </a:r>
            <a:endParaRPr lang="ja-JP" altLang="ja-JP" sz="2400" b="1" dirty="0">
              <a:effectLst/>
              <a:latin typeface="Calibri" panose="020F0502020204030204" pitchFamily="34" charset="0"/>
              <a:ea typeface="ＭＳ 明朝" panose="02020609040205080304" pitchFamily="17" charset="-128"/>
              <a:cs typeface="Times New Roman" panose="02020603050405020304" pitchFamily="18" charset="0"/>
            </a:endParaRPr>
          </a:p>
          <a:p>
            <a:pPr marL="342900" lvl="0" indent="-342900">
              <a:lnSpc>
                <a:spcPct val="115000"/>
              </a:lnSpc>
              <a:spcAft>
                <a:spcPts val="0"/>
              </a:spcAft>
              <a:buFont typeface="+mj-lt"/>
              <a:buAutoNum type="alphaUcPeriod"/>
            </a:pPr>
            <a:r>
              <a:rPr lang="en-US" altLang="ja-JP" sz="2400" b="1" dirty="0" err="1">
                <a:ea typeface="ＭＳ 明朝" panose="02020609040205080304" pitchFamily="17" charset="-128"/>
                <a:cs typeface="Times New Roman" panose="02020603050405020304" pitchFamily="18" charset="0"/>
              </a:rPr>
              <a:t>Creutzfeldt</a:t>
            </a:r>
            <a:r>
              <a:rPr lang="en-US" altLang="ja-JP" sz="2400" b="1" dirty="0">
                <a:ea typeface="ＭＳ 明朝" panose="02020609040205080304" pitchFamily="17" charset="-128"/>
                <a:cs typeface="Times New Roman" panose="02020603050405020304" pitchFamily="18" charset="0"/>
              </a:rPr>
              <a:t>–Jakob disease (CJD)</a:t>
            </a:r>
            <a:endParaRPr lang="ja-JP" altLang="ja-JP" sz="2400" b="1" dirty="0">
              <a:effectLst/>
              <a:latin typeface="Calibri" panose="020F0502020204030204" pitchFamily="34" charset="0"/>
              <a:ea typeface="ＭＳ 明朝" panose="02020609040205080304" pitchFamily="17" charset="-128"/>
              <a:cs typeface="Times New Roman" panose="02020603050405020304" pitchFamily="18" charset="0"/>
            </a:endParaRPr>
          </a:p>
          <a:p>
            <a:pPr marL="342900" lvl="0" indent="-342900">
              <a:lnSpc>
                <a:spcPct val="115000"/>
              </a:lnSpc>
              <a:spcAft>
                <a:spcPts val="0"/>
              </a:spcAft>
              <a:buFont typeface="+mj-lt"/>
              <a:buAutoNum type="alphaUcPeriod"/>
            </a:pPr>
            <a:r>
              <a:rPr lang="en-US" altLang="ja-JP" sz="2400" b="1" dirty="0">
                <a:ea typeface="ＭＳ 明朝" panose="02020609040205080304" pitchFamily="17" charset="-128"/>
                <a:cs typeface="Times New Roman" panose="02020603050405020304" pitchFamily="18" charset="0"/>
              </a:rPr>
              <a:t>Epstein–Barr virus (EBV) infection</a:t>
            </a:r>
            <a:endParaRPr lang="ja-JP" altLang="ja-JP" sz="2400" b="1" dirty="0">
              <a:effectLst/>
              <a:latin typeface="Calibri" panose="020F0502020204030204" pitchFamily="34" charset="0"/>
              <a:ea typeface="ＭＳ 明朝" panose="02020609040205080304" pitchFamily="17" charset="-128"/>
              <a:cs typeface="Times New Roman" panose="02020603050405020304" pitchFamily="18" charset="0"/>
            </a:endParaRPr>
          </a:p>
          <a:p>
            <a:pPr marL="342900" lvl="0" indent="-342900">
              <a:lnSpc>
                <a:spcPct val="115000"/>
              </a:lnSpc>
              <a:spcAft>
                <a:spcPts val="0"/>
              </a:spcAft>
              <a:buFont typeface="+mj-lt"/>
              <a:buAutoNum type="alphaUcPeriod"/>
            </a:pPr>
            <a:r>
              <a:rPr lang="en-US" altLang="ja-JP" sz="2400" b="1" dirty="0">
                <a:ea typeface="ＭＳ 明朝" panose="02020609040205080304" pitchFamily="17" charset="-128"/>
                <a:cs typeface="Times New Roman" panose="02020603050405020304" pitchFamily="18" charset="0"/>
              </a:rPr>
              <a:t>Multiple sclerosis (MS)</a:t>
            </a:r>
            <a:endParaRPr lang="ja-JP" altLang="ja-JP" sz="2400" b="1" dirty="0">
              <a:effectLst/>
              <a:latin typeface="Calibri" panose="020F0502020204030204" pitchFamily="34" charset="0"/>
              <a:ea typeface="ＭＳ 明朝" panose="02020609040205080304" pitchFamily="17" charset="-128"/>
              <a:cs typeface="Times New Roman" panose="02020603050405020304" pitchFamily="18" charset="0"/>
            </a:endParaRPr>
          </a:p>
          <a:p>
            <a:pPr marL="342900" lvl="0" indent="-342900">
              <a:lnSpc>
                <a:spcPct val="115000"/>
              </a:lnSpc>
              <a:spcAft>
                <a:spcPts val="0"/>
              </a:spcAft>
              <a:buFont typeface="+mj-lt"/>
              <a:buAutoNum type="alphaUcPeriod"/>
            </a:pPr>
            <a:r>
              <a:rPr lang="en-US" altLang="ja-JP" sz="2400" b="1" dirty="0">
                <a:ea typeface="ＭＳ 明朝" panose="02020609040205080304" pitchFamily="17" charset="-128"/>
                <a:cs typeface="Times New Roman" panose="02020603050405020304" pitchFamily="18" charset="0"/>
              </a:rPr>
              <a:t>Progressive multifocal leukoencephalopathy (PML)</a:t>
            </a:r>
            <a:endParaRPr lang="ja-JP" altLang="ja-JP" sz="2400" b="1" dirty="0">
              <a:effectLst/>
              <a:latin typeface="Calibri" panose="020F0502020204030204" pitchFamily="34" charset="0"/>
              <a:ea typeface="ＭＳ 明朝" panose="02020609040205080304" pitchFamily="17" charset="-128"/>
              <a:cs typeface="Times New Roman" panose="02020603050405020304" pitchFamily="18" charset="0"/>
            </a:endParaRPr>
          </a:p>
          <a:p>
            <a:pPr marL="342900" lvl="0" indent="-342900">
              <a:lnSpc>
                <a:spcPct val="115000"/>
              </a:lnSpc>
              <a:spcAft>
                <a:spcPts val="0"/>
              </a:spcAft>
              <a:buFont typeface="+mj-lt"/>
              <a:buAutoNum type="alphaUcPeriod"/>
            </a:pPr>
            <a:r>
              <a:rPr lang="en-US" altLang="ja-JP" sz="2400" b="1" dirty="0">
                <a:solidFill>
                  <a:srgbClr val="FF0000"/>
                </a:solidFill>
                <a:ea typeface="ＭＳ 明朝" panose="02020609040205080304" pitchFamily="17" charset="-128"/>
                <a:cs typeface="Times New Roman" panose="02020603050405020304" pitchFamily="18" charset="0"/>
              </a:rPr>
              <a:t>Subacute </a:t>
            </a:r>
            <a:r>
              <a:rPr lang="en-US" altLang="ja-JP" sz="2400" b="1" dirty="0" err="1">
                <a:solidFill>
                  <a:srgbClr val="FF0000"/>
                </a:solidFill>
                <a:ea typeface="ＭＳ 明朝" panose="02020609040205080304" pitchFamily="17" charset="-128"/>
                <a:cs typeface="Times New Roman" panose="02020603050405020304" pitchFamily="18" charset="0"/>
              </a:rPr>
              <a:t>sclerosing</a:t>
            </a:r>
            <a:r>
              <a:rPr lang="en-US" altLang="ja-JP" sz="2400" b="1" dirty="0">
                <a:solidFill>
                  <a:srgbClr val="FF0000"/>
                </a:solidFill>
                <a:ea typeface="ＭＳ 明朝" panose="02020609040205080304" pitchFamily="17" charset="-128"/>
                <a:cs typeface="Times New Roman" panose="02020603050405020304" pitchFamily="18" charset="0"/>
              </a:rPr>
              <a:t> </a:t>
            </a:r>
            <a:r>
              <a:rPr lang="en-US" altLang="ja-JP" sz="2400" b="1" dirty="0" err="1">
                <a:solidFill>
                  <a:srgbClr val="FF0000"/>
                </a:solidFill>
                <a:ea typeface="ＭＳ 明朝" panose="02020609040205080304" pitchFamily="17" charset="-128"/>
                <a:cs typeface="Times New Roman" panose="02020603050405020304" pitchFamily="18" charset="0"/>
              </a:rPr>
              <a:t>panencephalitis</a:t>
            </a:r>
            <a:r>
              <a:rPr lang="en-US" altLang="ja-JP" sz="2400" b="1" dirty="0">
                <a:solidFill>
                  <a:srgbClr val="FF0000"/>
                </a:solidFill>
                <a:ea typeface="ＭＳ 明朝" panose="02020609040205080304" pitchFamily="17" charset="-128"/>
                <a:cs typeface="Times New Roman" panose="02020603050405020304" pitchFamily="18" charset="0"/>
              </a:rPr>
              <a:t> (SSPE)</a:t>
            </a:r>
            <a:endParaRPr lang="ja-JP" altLang="ja-JP" sz="2400" b="1" dirty="0">
              <a:solidFill>
                <a:srgbClr val="FF0000"/>
              </a:solidFill>
              <a:effectLst/>
              <a:latin typeface="Calibri" panose="020F0502020204030204" pitchFamily="34" charset="0"/>
              <a:ea typeface="ＭＳ 明朝" panose="02020609040205080304" pitchFamily="17" charset="-128"/>
              <a:cs typeface="Times New Roman" panose="02020603050405020304" pitchFamily="18" charset="0"/>
            </a:endParaRPr>
          </a:p>
          <a:p>
            <a:pPr>
              <a:lnSpc>
                <a:spcPct val="115000"/>
              </a:lnSpc>
              <a:spcAft>
                <a:spcPts val="0"/>
              </a:spcAft>
            </a:pPr>
            <a:r>
              <a:rPr lang="en-US" altLang="ja-JP" sz="2400" b="1" dirty="0">
                <a:ea typeface="ＭＳ 明朝" panose="02020609040205080304" pitchFamily="17" charset="-128"/>
                <a:cs typeface="Times New Roman" panose="02020603050405020304" pitchFamily="18" charset="0"/>
              </a:rPr>
              <a:t> </a:t>
            </a:r>
            <a:endParaRPr lang="ja-JP" altLang="ja-JP" sz="2400" b="1" dirty="0">
              <a:effectLst/>
              <a:latin typeface="Calibri" panose="020F0502020204030204" pitchFamily="34" charset="0"/>
              <a:ea typeface="ＭＳ 明朝" panose="02020609040205080304" pitchFamily="17" charset="-128"/>
              <a:cs typeface="Times New Roman" panose="02020603050405020304" pitchFamily="18" charset="0"/>
            </a:endParaRPr>
          </a:p>
        </p:txBody>
      </p:sp>
      <p:pic>
        <p:nvPicPr>
          <p:cNvPr id="4" name="Picture 9" descr="https://docs.google.com/viewer?pid=explorer&amp;srcid=0B0yuTN7BHBulNi1EdHZ4bHQwMjg&amp;docid=3f9de1c7e957e3ffd786423db67c119b%7C3965addedd2739cb46d06b1b0a34cc31&amp;a=bi&amp;pagenumber=1&amp;w=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4343400"/>
            <a:ext cx="1294407" cy="167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スライド番号プレースホルダー 2"/>
          <p:cNvSpPr>
            <a:spLocks noGrp="1"/>
          </p:cNvSpPr>
          <p:nvPr>
            <p:ph type="sldNum" sz="quarter" idx="12"/>
          </p:nvPr>
        </p:nvSpPr>
        <p:spPr/>
        <p:txBody>
          <a:bodyPr/>
          <a:lstStyle/>
          <a:p>
            <a:pPr>
              <a:defRPr/>
            </a:pPr>
            <a:fld id="{FC05D820-3DDE-47BB-AE67-61C5ABBC3568}" type="slidenum">
              <a:rPr lang="en-US" altLang="en-US" smtClean="0"/>
              <a:pPr>
                <a:defRPr/>
              </a:pPr>
              <a:t>56</a:t>
            </a:fld>
            <a:endParaRPr lang="en-US" alt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026"/>
          <p:cNvSpPr txBox="1">
            <a:spLocks noChangeArrowheads="1"/>
          </p:cNvSpPr>
          <p:nvPr/>
        </p:nvSpPr>
        <p:spPr bwMode="auto">
          <a:xfrm>
            <a:off x="0" y="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dirty="0">
                <a:solidFill>
                  <a:srgbClr val="0000FF"/>
                </a:solidFill>
                <a:latin typeface="+mj-ea"/>
                <a:ea typeface="+mj-ea"/>
              </a:rPr>
              <a:t>SSPE: subacute </a:t>
            </a:r>
            <a:r>
              <a:rPr lang="en-US" altLang="en-US" b="1" dirty="0" err="1">
                <a:solidFill>
                  <a:srgbClr val="0000FF"/>
                </a:solidFill>
                <a:latin typeface="+mj-ea"/>
                <a:ea typeface="+mj-ea"/>
              </a:rPr>
              <a:t>sclerosing</a:t>
            </a:r>
            <a:r>
              <a:rPr lang="en-US" altLang="en-US" b="1" dirty="0">
                <a:solidFill>
                  <a:srgbClr val="0000FF"/>
                </a:solidFill>
                <a:latin typeface="+mj-ea"/>
                <a:ea typeface="+mj-ea"/>
              </a:rPr>
              <a:t> </a:t>
            </a:r>
            <a:r>
              <a:rPr lang="en-US" altLang="en-US" b="1" dirty="0" err="1">
                <a:solidFill>
                  <a:srgbClr val="0000FF"/>
                </a:solidFill>
                <a:latin typeface="+mj-ea"/>
                <a:ea typeface="+mj-ea"/>
              </a:rPr>
              <a:t>panencephalitis</a:t>
            </a:r>
            <a:r>
              <a:rPr lang="en-US" altLang="en-US" b="1" dirty="0">
                <a:solidFill>
                  <a:srgbClr val="0000FF"/>
                </a:solidFill>
                <a:latin typeface="+mj-ea"/>
                <a:ea typeface="+mj-ea"/>
              </a:rPr>
              <a:t>  </a:t>
            </a:r>
          </a:p>
        </p:txBody>
      </p:sp>
      <p:sp>
        <p:nvSpPr>
          <p:cNvPr id="8195" name="Text Box 1027"/>
          <p:cNvSpPr txBox="1">
            <a:spLocks noChangeArrowheads="1"/>
          </p:cNvSpPr>
          <p:nvPr/>
        </p:nvSpPr>
        <p:spPr bwMode="auto">
          <a:xfrm>
            <a:off x="228600" y="628650"/>
            <a:ext cx="8672852" cy="3431709"/>
          </a:xfrm>
          <a:prstGeom prst="rect">
            <a:avLst/>
          </a:prstGeom>
          <a:noFill/>
          <a:ln w="9525">
            <a:noFill/>
            <a:miter lim="800000"/>
            <a:headEnd/>
            <a:tailEnd/>
          </a:ln>
        </p:spPr>
        <p:txBody>
          <a:bodyPr wrap="square">
            <a:spAutoFit/>
          </a:bodyPr>
          <a:lstStyle/>
          <a:p>
            <a:pPr marL="342900" indent="-342900" eaLnBrk="1" hangingPunct="1">
              <a:spcBef>
                <a:spcPts val="600"/>
              </a:spcBef>
              <a:buClr>
                <a:srgbClr val="FF0000"/>
              </a:buClr>
              <a:buFont typeface="Wingdings" panose="05000000000000000000" pitchFamily="2" charset="2"/>
              <a:buChar char="l"/>
              <a:defRPr/>
            </a:pPr>
            <a:r>
              <a:rPr lang="ja-JP" altLang="en-US" sz="2400" b="1" dirty="0"/>
              <a:t>初回麻疹感染から数年～数十年後に発症 </a:t>
            </a:r>
            <a:endParaRPr lang="en-US" altLang="ja-JP" sz="2400" b="1" dirty="0"/>
          </a:p>
          <a:p>
            <a:pPr marL="342900" indent="-342900" eaLnBrk="1" hangingPunct="1">
              <a:spcBef>
                <a:spcPts val="600"/>
              </a:spcBef>
              <a:buClr>
                <a:srgbClr val="FF0000"/>
              </a:buClr>
              <a:buFont typeface="Wingdings" panose="05000000000000000000" pitchFamily="2" charset="2"/>
              <a:buChar char="l"/>
              <a:defRPr/>
            </a:pPr>
            <a:r>
              <a:rPr lang="ja-JP" altLang="en-US" sz="2400" b="1" dirty="0"/>
              <a:t>全脳炎</a:t>
            </a:r>
            <a:r>
              <a:rPr lang="en-US" sz="2400" b="1" dirty="0"/>
              <a:t>: </a:t>
            </a:r>
            <a:r>
              <a:rPr lang="ja-JP" altLang="en-US" sz="2400" b="1" dirty="0"/>
              <a:t>灰白質と白質の両方に炎症</a:t>
            </a:r>
            <a:endParaRPr lang="en-US" sz="2400" b="1" dirty="0"/>
          </a:p>
          <a:p>
            <a:pPr marL="342900" indent="-342900" eaLnBrk="1" hangingPunct="1">
              <a:spcBef>
                <a:spcPts val="600"/>
              </a:spcBef>
              <a:buClr>
                <a:srgbClr val="FF0000"/>
              </a:buClr>
              <a:buFont typeface="Wingdings" panose="05000000000000000000" pitchFamily="2" charset="2"/>
              <a:buChar char="l"/>
              <a:defRPr/>
            </a:pPr>
            <a:r>
              <a:rPr lang="ja-JP" altLang="en-US" sz="2400" b="1" dirty="0"/>
              <a:t>変異ウイルスのクローンが脳内で増殖</a:t>
            </a:r>
            <a:endParaRPr lang="en-US" sz="2400" b="1" dirty="0"/>
          </a:p>
          <a:p>
            <a:pPr marL="342900" indent="-342900" eaLnBrk="1" hangingPunct="1">
              <a:spcBef>
                <a:spcPts val="600"/>
              </a:spcBef>
              <a:buClr>
                <a:srgbClr val="FF0000"/>
              </a:buClr>
              <a:buFont typeface="Wingdings" panose="05000000000000000000" pitchFamily="2" charset="2"/>
              <a:buChar char="l"/>
              <a:defRPr/>
            </a:pPr>
            <a:r>
              <a:rPr lang="en-US" sz="2400" b="1" dirty="0"/>
              <a:t>M </a:t>
            </a:r>
            <a:r>
              <a:rPr lang="ja-JP" altLang="en-US" sz="2400" b="1" dirty="0"/>
              <a:t>蛋白が生成されない→ウイルスの出芽 </a:t>
            </a:r>
            <a:r>
              <a:rPr lang="en-US" sz="2400" b="1" dirty="0"/>
              <a:t>budding</a:t>
            </a:r>
            <a:r>
              <a:rPr lang="ja-JP" altLang="en-US" sz="2400" b="1" dirty="0"/>
              <a:t> なし</a:t>
            </a:r>
            <a:endParaRPr lang="en-US" sz="2400" b="1" dirty="0"/>
          </a:p>
          <a:p>
            <a:pPr marL="342900" indent="-342900" eaLnBrk="1" hangingPunct="1">
              <a:spcBef>
                <a:spcPts val="600"/>
              </a:spcBef>
              <a:buClr>
                <a:srgbClr val="FF0000"/>
              </a:buClr>
              <a:buFont typeface="Wingdings" panose="05000000000000000000" pitchFamily="2" charset="2"/>
              <a:buChar char="l"/>
              <a:defRPr/>
            </a:pPr>
            <a:r>
              <a:rPr lang="en-US" altLang="ja-JP" sz="2400" b="1" dirty="0"/>
              <a:t>F </a:t>
            </a:r>
            <a:r>
              <a:rPr lang="ja-JP" altLang="en-US" sz="2400" b="1" dirty="0"/>
              <a:t>蛋白・</a:t>
            </a:r>
            <a:r>
              <a:rPr lang="en-US" altLang="ja-JP" sz="2400" b="1" dirty="0"/>
              <a:t>H </a:t>
            </a:r>
            <a:r>
              <a:rPr lang="ja-JP" altLang="en-US" sz="2400" b="1" dirty="0"/>
              <a:t>蛋白は生成 → 細胞融合→ ウイルスは局所の細胞融合によって脳内を拡がる</a:t>
            </a:r>
            <a:endParaRPr lang="en-US" sz="2400" b="1" dirty="0"/>
          </a:p>
          <a:p>
            <a:pPr marL="342900" indent="-342900" eaLnBrk="1" hangingPunct="1">
              <a:spcBef>
                <a:spcPts val="600"/>
              </a:spcBef>
              <a:buClr>
                <a:srgbClr val="FF0000"/>
              </a:buClr>
              <a:buFont typeface="Wingdings" panose="05000000000000000000" pitchFamily="2" charset="2"/>
              <a:buChar char="l"/>
              <a:defRPr/>
            </a:pPr>
            <a:r>
              <a:rPr lang="ja-JP" altLang="en-US" sz="2400" b="1" dirty="0"/>
              <a:t>患者は</a:t>
            </a:r>
            <a:r>
              <a:rPr lang="en-US" altLang="ja-JP" sz="2400" b="1" dirty="0"/>
              <a:t> M </a:t>
            </a:r>
            <a:r>
              <a:rPr lang="ja-JP" altLang="en-US" sz="2400" b="1" dirty="0"/>
              <a:t>蛋白以外の抗体は産生するが、ウイルスは免疫系から逃れる</a:t>
            </a:r>
            <a:endParaRPr lang="en-US" sz="2400" b="1" dirty="0"/>
          </a:p>
        </p:txBody>
      </p:sp>
      <p:pic>
        <p:nvPicPr>
          <p:cNvPr id="14340" name="Picture 2" descr="C:\Documents and Settings\itsuno\Desktop\Class\MGMV\mononegavirales\SSPE Figure 17.33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75" y="4329113"/>
            <a:ext cx="2541588"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 descr="C:\Documents and Settings\itsuno\Desktop\Class\MGMV\mononegavirales\SSPE Figure 17.33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1230" y="3952637"/>
            <a:ext cx="3163888"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descr="C:\Documents and Settings\itsuno\Desktop\Class\MGMV\mononegavirales\SSPE Figure 17.33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7285" y="3594453"/>
            <a:ext cx="2935287"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Box 8"/>
          <p:cNvSpPr txBox="1">
            <a:spLocks noChangeArrowheads="1"/>
          </p:cNvSpPr>
          <p:nvPr/>
        </p:nvSpPr>
        <p:spPr bwMode="auto">
          <a:xfrm>
            <a:off x="601034" y="6270535"/>
            <a:ext cx="15744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latin typeface="Arial" panose="020B0604020202020204" pitchFamily="34" charset="0"/>
              </a:rPr>
              <a:t>(a) </a:t>
            </a:r>
            <a:r>
              <a:rPr lang="ja-JP" altLang="en-US" sz="2400" b="1" dirty="0">
                <a:latin typeface="Arial" panose="020B0604020202020204" pitchFamily="34" charset="0"/>
              </a:rPr>
              <a:t>脳萎縮</a:t>
            </a:r>
            <a:endParaRPr lang="en-US" altLang="en-US" sz="2400" b="1" dirty="0">
              <a:latin typeface="Arial" panose="020B0604020202020204" pitchFamily="34" charset="0"/>
            </a:endParaRPr>
          </a:p>
        </p:txBody>
      </p:sp>
      <p:cxnSp>
        <p:nvCxnSpPr>
          <p:cNvPr id="9" name="Straight Connector 8"/>
          <p:cNvCxnSpPr/>
          <p:nvPr/>
        </p:nvCxnSpPr>
        <p:spPr>
          <a:xfrm>
            <a:off x="5458224" y="531634"/>
            <a:ext cx="6161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1034" y="2362200"/>
            <a:ext cx="2171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248400" y="6804025"/>
            <a:ext cx="2057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988129" y="990600"/>
            <a:ext cx="204583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1034" y="1524000"/>
            <a:ext cx="4276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41825" y="6601934"/>
            <a:ext cx="7066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5958455" y="5657671"/>
            <a:ext cx="2942997" cy="1200329"/>
          </a:xfrm>
          <a:prstGeom prst="rect">
            <a:avLst/>
          </a:prstGeom>
        </p:spPr>
        <p:txBody>
          <a:bodyPr wrap="square">
            <a:spAutoFit/>
          </a:bodyPr>
          <a:lstStyle/>
          <a:p>
            <a:r>
              <a:rPr lang="en-US" altLang="en-US" sz="2400" b="1" dirty="0"/>
              <a:t>(c) </a:t>
            </a:r>
            <a:r>
              <a:rPr lang="ja-JP" altLang="en-US" sz="2400" b="1" dirty="0"/>
              <a:t>グリオーシス</a:t>
            </a:r>
            <a:r>
              <a:rPr lang="en-US" altLang="en-US" sz="2400" b="1" dirty="0"/>
              <a:t>gliosis (</a:t>
            </a:r>
            <a:r>
              <a:rPr lang="ja-JP" altLang="en-US" sz="2400" b="1" dirty="0"/>
              <a:t>脳内の瘢痕</a:t>
            </a:r>
            <a:r>
              <a:rPr lang="en-US" altLang="en-US" sz="2400" b="1" dirty="0"/>
              <a:t> = </a:t>
            </a:r>
            <a:r>
              <a:rPr lang="ja-JP" altLang="en-US" sz="2400" b="1" dirty="0"/>
              <a:t>硬化 </a:t>
            </a:r>
            <a:r>
              <a:rPr lang="en-US" altLang="en-US" sz="2400" b="1" dirty="0"/>
              <a:t>sclerosis) </a:t>
            </a:r>
            <a:endParaRPr lang="ja-JP" altLang="en-US" sz="2400" dirty="0"/>
          </a:p>
        </p:txBody>
      </p:sp>
      <p:sp>
        <p:nvSpPr>
          <p:cNvPr id="7" name="正方形/長方形 6"/>
          <p:cNvSpPr/>
          <p:nvPr/>
        </p:nvSpPr>
        <p:spPr>
          <a:xfrm>
            <a:off x="3134161" y="6140269"/>
            <a:ext cx="2279791" cy="461665"/>
          </a:xfrm>
          <a:prstGeom prst="rect">
            <a:avLst/>
          </a:prstGeom>
        </p:spPr>
        <p:txBody>
          <a:bodyPr wrap="none">
            <a:spAutoFit/>
          </a:bodyPr>
          <a:lstStyle/>
          <a:p>
            <a:r>
              <a:rPr lang="en-US" altLang="en-US" sz="2400" b="1" dirty="0"/>
              <a:t>(b) </a:t>
            </a:r>
            <a:r>
              <a:rPr lang="ja-JP" altLang="en-US" sz="2400" b="1" dirty="0"/>
              <a:t>炎症</a:t>
            </a:r>
            <a:r>
              <a:rPr lang="en-US" altLang="en-US" sz="2400" b="1" dirty="0"/>
              <a:t> (= itis)</a:t>
            </a:r>
            <a:endParaRPr lang="ja-JP" altLang="en-US" sz="2400" dirty="0"/>
          </a:p>
        </p:txBody>
      </p:sp>
      <p:cxnSp>
        <p:nvCxnSpPr>
          <p:cNvPr id="20" name="Straight Connector 8"/>
          <p:cNvCxnSpPr/>
          <p:nvPr/>
        </p:nvCxnSpPr>
        <p:spPr>
          <a:xfrm>
            <a:off x="3730048" y="444400"/>
            <a:ext cx="1683904" cy="65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3" name="Picture 2"/>
          <p:cNvPicPr>
            <a:picLocks noChangeAspect="1" noChangeArrowheads="1"/>
          </p:cNvPicPr>
          <p:nvPr/>
        </p:nvPicPr>
        <p:blipFill>
          <a:blip r:embed="rId5">
            <a:extLst>
              <a:ext uri="{28A0092B-C50C-407E-A947-70E740481C1C}">
                <a14:useLocalDpi xmlns:a14="http://schemas.microsoft.com/office/drawing/2010/main" val="0"/>
              </a:ext>
            </a:extLst>
          </a:blip>
          <a:srcRect l="44167" t="2222" b="68889"/>
          <a:stretch>
            <a:fillRect/>
          </a:stretch>
        </p:blipFill>
        <p:spPr bwMode="auto">
          <a:xfrm>
            <a:off x="7107736" y="1041652"/>
            <a:ext cx="2032635" cy="787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pPr>
              <a:defRPr/>
            </a:pPr>
            <a:fld id="{FC05D820-3DDE-47BB-AE67-61C5ABBC3568}" type="slidenum">
              <a:rPr lang="en-US" altLang="en-US" smtClean="0"/>
              <a:pPr>
                <a:defRPr/>
              </a:pPr>
              <a:t>57</a:t>
            </a:fld>
            <a:endParaRPr lang="en-US" alt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098" y="2802040"/>
            <a:ext cx="8743917" cy="595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5366" name="Text Box 1026"/>
          <p:cNvSpPr txBox="1">
            <a:spLocks noChangeArrowheads="1"/>
          </p:cNvSpPr>
          <p:nvPr/>
        </p:nvSpPr>
        <p:spPr bwMode="auto">
          <a:xfrm>
            <a:off x="587188" y="1416743"/>
            <a:ext cx="8001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latin typeface="Arial" panose="020B0604020202020204" pitchFamily="34" charset="0"/>
              </a:rPr>
              <a:t>ADEM, acute disseminated encephalomyelitis</a:t>
            </a:r>
          </a:p>
          <a:p>
            <a:pPr eaLnBrk="1" hangingPunct="1">
              <a:spcBef>
                <a:spcPct val="0"/>
              </a:spcBef>
              <a:buFontTx/>
              <a:buNone/>
            </a:pPr>
            <a:r>
              <a:rPr lang="en-US" altLang="en-US" sz="2400" b="1" dirty="0">
                <a:latin typeface="Arial" panose="020B0604020202020204" pitchFamily="34" charset="0"/>
              </a:rPr>
              <a:t>=</a:t>
            </a:r>
            <a:r>
              <a:rPr lang="en-US" altLang="en-US" sz="2400" b="1" dirty="0" err="1">
                <a:latin typeface="Arial" panose="020B0604020202020204" pitchFamily="34" charset="0"/>
              </a:rPr>
              <a:t>Postinfectious</a:t>
            </a:r>
            <a:r>
              <a:rPr lang="en-US" altLang="en-US" sz="2400" b="1" dirty="0">
                <a:latin typeface="Arial" panose="020B0604020202020204" pitchFamily="34" charset="0"/>
              </a:rPr>
              <a:t> (</a:t>
            </a:r>
            <a:r>
              <a:rPr lang="en-US" altLang="en-US" sz="2400" b="1" dirty="0" err="1">
                <a:latin typeface="Arial" panose="020B0604020202020204" pitchFamily="34" charset="0"/>
              </a:rPr>
              <a:t>postmeasles</a:t>
            </a:r>
            <a:r>
              <a:rPr lang="en-US" altLang="en-US" sz="2400" b="1" dirty="0">
                <a:latin typeface="Arial" panose="020B0604020202020204" pitchFamily="34" charset="0"/>
              </a:rPr>
              <a:t>) encephalitis</a:t>
            </a:r>
          </a:p>
          <a:p>
            <a:pPr eaLnBrk="1" hangingPunct="1">
              <a:spcBef>
                <a:spcPct val="0"/>
              </a:spcBef>
              <a:buFontTx/>
              <a:buNone/>
            </a:pPr>
            <a:r>
              <a:rPr lang="en-US" altLang="en-US" sz="2400" b="1" dirty="0">
                <a:latin typeface="Arial" panose="020B0604020202020204" pitchFamily="34" charset="0"/>
              </a:rPr>
              <a:t>MIBE; measles inclusion body encephalitis</a:t>
            </a:r>
            <a:r>
              <a:rPr lang="ja-JP" altLang="en-US" sz="2400" b="1" dirty="0">
                <a:latin typeface="Arial" panose="020B0604020202020204" pitchFamily="34" charset="0"/>
              </a:rPr>
              <a:t>　脳炎</a:t>
            </a:r>
            <a:endParaRPr lang="en-US" altLang="en-US" sz="2400" b="1" dirty="0">
              <a:latin typeface="Arial" panose="020B0604020202020204" pitchFamily="34" charset="0"/>
            </a:endParaRPr>
          </a:p>
        </p:txBody>
      </p:sp>
      <p:sp>
        <p:nvSpPr>
          <p:cNvPr id="8" name="Text Box 1026"/>
          <p:cNvSpPr txBox="1">
            <a:spLocks noChangeArrowheads="1"/>
          </p:cNvSpPr>
          <p:nvPr/>
        </p:nvSpPr>
        <p:spPr bwMode="auto">
          <a:xfrm>
            <a:off x="344487" y="141110"/>
            <a:ext cx="86105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ts val="0"/>
              </a:spcBef>
              <a:buFontTx/>
              <a:buNone/>
            </a:pPr>
            <a:r>
              <a:rPr lang="ja-JP" altLang="en-US" sz="2800" b="1" dirty="0">
                <a:solidFill>
                  <a:srgbClr val="0000FF"/>
                </a:solidFill>
                <a:latin typeface="+mj-ea"/>
                <a:ea typeface="+mj-ea"/>
              </a:rPr>
              <a:t>麻疹ウイルスによって誘導される三つの </a:t>
            </a:r>
            <a:r>
              <a:rPr lang="en-US" altLang="ja-JP" sz="2800" b="1" dirty="0">
                <a:solidFill>
                  <a:srgbClr val="0000FF"/>
                </a:solidFill>
                <a:latin typeface="+mj-ea"/>
                <a:ea typeface="+mj-ea"/>
              </a:rPr>
              <a:t>CNS </a:t>
            </a:r>
            <a:r>
              <a:rPr lang="ja-JP" altLang="en-US" sz="2800" b="1" dirty="0">
                <a:solidFill>
                  <a:srgbClr val="0000FF"/>
                </a:solidFill>
                <a:latin typeface="+mj-ea"/>
                <a:ea typeface="+mj-ea"/>
              </a:rPr>
              <a:t>病</a:t>
            </a:r>
            <a:endParaRPr lang="en-US" altLang="ja-JP" sz="2800" b="1" dirty="0">
              <a:solidFill>
                <a:srgbClr val="0000FF"/>
              </a:solidFill>
              <a:latin typeface="+mj-ea"/>
              <a:ea typeface="+mj-ea"/>
            </a:endParaRPr>
          </a:p>
          <a:p>
            <a:pPr algn="ctr" eaLnBrk="1" hangingPunct="1">
              <a:spcBef>
                <a:spcPts val="0"/>
              </a:spcBef>
              <a:buFontTx/>
              <a:buNone/>
            </a:pPr>
            <a:r>
              <a:rPr lang="en-US" altLang="ja-JP" sz="2800" b="1" dirty="0">
                <a:solidFill>
                  <a:srgbClr val="0000FF"/>
                </a:solidFill>
                <a:latin typeface="+mj-ea"/>
                <a:ea typeface="+mj-ea"/>
              </a:rPr>
              <a:t>ADEM</a:t>
            </a:r>
            <a:r>
              <a:rPr lang="ja-JP" altLang="en-US" sz="2800" b="1" dirty="0" err="1">
                <a:solidFill>
                  <a:srgbClr val="0000FF"/>
                </a:solidFill>
                <a:latin typeface="+mj-ea"/>
                <a:ea typeface="+mj-ea"/>
              </a:rPr>
              <a:t>、</a:t>
            </a:r>
            <a:r>
              <a:rPr lang="ja-JP" altLang="en-US" sz="2800" b="1" dirty="0">
                <a:solidFill>
                  <a:srgbClr val="0000FF"/>
                </a:solidFill>
                <a:latin typeface="+mj-ea"/>
                <a:ea typeface="+mj-ea"/>
              </a:rPr>
              <a:t>脳炎、</a:t>
            </a:r>
            <a:r>
              <a:rPr lang="en-US" altLang="ja-JP" sz="2800" b="1" dirty="0">
                <a:solidFill>
                  <a:srgbClr val="0000FF"/>
                </a:solidFill>
                <a:latin typeface="+mj-ea"/>
                <a:ea typeface="+mj-ea"/>
              </a:rPr>
              <a:t>SSPE</a:t>
            </a:r>
            <a:endParaRPr lang="en-US" altLang="en-US" sz="2800" b="1" dirty="0">
              <a:solidFill>
                <a:srgbClr val="0000FF"/>
              </a:solidFill>
              <a:latin typeface="+mj-ea"/>
              <a:ea typeface="+mj-ea"/>
            </a:endParaRPr>
          </a:p>
        </p:txBody>
      </p:sp>
      <p:sp>
        <p:nvSpPr>
          <p:cNvPr id="2" name="スライド番号プレースホルダー 1"/>
          <p:cNvSpPr>
            <a:spLocks noGrp="1"/>
          </p:cNvSpPr>
          <p:nvPr>
            <p:ph type="sldNum" sz="quarter" idx="12"/>
          </p:nvPr>
        </p:nvSpPr>
        <p:spPr/>
        <p:txBody>
          <a:bodyPr/>
          <a:lstStyle/>
          <a:p>
            <a:pPr>
              <a:defRPr/>
            </a:pPr>
            <a:fld id="{FC05D820-3DDE-47BB-AE67-61C5ABBC3568}" type="slidenum">
              <a:rPr lang="en-US" altLang="en-US" smtClean="0"/>
              <a:pPr>
                <a:defRPr/>
              </a:pPr>
              <a:t>58</a:t>
            </a:fld>
            <a:endParaRPr lang="en-US"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81000" y="0"/>
            <a:ext cx="8229600" cy="762000"/>
          </a:xfrm>
        </p:spPr>
        <p:txBody>
          <a:bodyPr/>
          <a:lstStyle/>
          <a:p>
            <a:r>
              <a:rPr lang="en-US" altLang="ja-JP" sz="2800" b="1" dirty="0">
                <a:solidFill>
                  <a:srgbClr val="0000FF"/>
                </a:solidFill>
                <a:latin typeface="+mj-ea"/>
              </a:rPr>
              <a:t>SSPE</a:t>
            </a:r>
            <a:r>
              <a:rPr lang="ja-JP" altLang="en-US" sz="2800" b="1" dirty="0">
                <a:solidFill>
                  <a:srgbClr val="0000FF"/>
                </a:solidFill>
                <a:latin typeface="+mj-ea"/>
              </a:rPr>
              <a:t>の臨床症状</a:t>
            </a:r>
            <a:endParaRPr lang="en-US" altLang="en-US" sz="2800" b="1" dirty="0">
              <a:solidFill>
                <a:srgbClr val="0000FF"/>
              </a:solidFill>
              <a:latin typeface="+mj-ea"/>
            </a:endParaRPr>
          </a:p>
        </p:txBody>
      </p:sp>
      <p:sp>
        <p:nvSpPr>
          <p:cNvPr id="16387" name="Content Placeholder 2"/>
          <p:cNvSpPr>
            <a:spLocks noGrp="1"/>
          </p:cNvSpPr>
          <p:nvPr>
            <p:ph idx="1"/>
          </p:nvPr>
        </p:nvSpPr>
        <p:spPr>
          <a:xfrm>
            <a:off x="533400" y="1035389"/>
            <a:ext cx="8305800" cy="2620963"/>
          </a:xfrm>
        </p:spPr>
        <p:txBody>
          <a:bodyPr/>
          <a:lstStyle/>
          <a:p>
            <a:pPr>
              <a:buClr>
                <a:srgbClr val="FF0000"/>
              </a:buClr>
              <a:buFont typeface="Wingdings" panose="05000000000000000000" pitchFamily="2" charset="2"/>
              <a:buChar char="l"/>
            </a:pPr>
            <a:r>
              <a:rPr lang="ja-JP" altLang="en-US" sz="2800" b="1" dirty="0"/>
              <a:t>稀な病気、麻疹ワクチンの導入以来症例は減少</a:t>
            </a:r>
            <a:endParaRPr lang="en-US" altLang="ja-JP" sz="2800" b="1" dirty="0"/>
          </a:p>
          <a:p>
            <a:pPr>
              <a:buClr>
                <a:srgbClr val="FF0000"/>
              </a:buClr>
              <a:buFont typeface="Wingdings" panose="05000000000000000000" pitchFamily="2" charset="2"/>
              <a:buChar char="l"/>
            </a:pPr>
            <a:r>
              <a:rPr lang="ja-JP" altLang="en-US" sz="2800" b="1" dirty="0"/>
              <a:t>麻疹患者</a:t>
            </a:r>
            <a:r>
              <a:rPr lang="en-US" altLang="ja-JP" sz="2800" b="1" dirty="0"/>
              <a:t>100</a:t>
            </a:r>
            <a:r>
              <a:rPr lang="ja-JP" altLang="en-US" sz="2800" b="1" dirty="0"/>
              <a:t>万人あたり</a:t>
            </a:r>
            <a:r>
              <a:rPr lang="en-US" altLang="en-US" sz="2800" b="1" dirty="0"/>
              <a:t>0.4 - 9.7 </a:t>
            </a:r>
            <a:r>
              <a:rPr lang="ja-JP" altLang="en-US" sz="2800" b="1" dirty="0"/>
              <a:t>人発症</a:t>
            </a:r>
            <a:endParaRPr lang="en-US" altLang="ja-JP" sz="2800" b="1" dirty="0"/>
          </a:p>
          <a:p>
            <a:pPr>
              <a:buClr>
                <a:srgbClr val="FF0000"/>
              </a:buClr>
              <a:buFont typeface="Wingdings" panose="05000000000000000000" pitchFamily="2" charset="2"/>
              <a:buChar char="l"/>
            </a:pPr>
            <a:r>
              <a:rPr lang="ja-JP" altLang="en-US" sz="2800" b="1" dirty="0"/>
              <a:t>ほとんどの患者は２歳以前に麻疹の初感染</a:t>
            </a:r>
            <a:endParaRPr lang="en-US" altLang="en-US" sz="2800" b="1" dirty="0"/>
          </a:p>
          <a:p>
            <a:pPr>
              <a:buClr>
                <a:srgbClr val="FF0000"/>
              </a:buClr>
              <a:buFont typeface="Wingdings" panose="05000000000000000000" pitchFamily="2" charset="2"/>
              <a:buChar char="l"/>
            </a:pPr>
            <a:r>
              <a:rPr lang="en-US" altLang="en-US" sz="2800" b="1" dirty="0"/>
              <a:t>85% </a:t>
            </a:r>
            <a:r>
              <a:rPr lang="ja-JP" altLang="en-US" sz="2800" b="1" dirty="0"/>
              <a:t>の患者で発症は５歳から</a:t>
            </a:r>
            <a:r>
              <a:rPr lang="en-US" altLang="ja-JP" sz="2800" b="1" dirty="0"/>
              <a:t>15</a:t>
            </a:r>
            <a:r>
              <a:rPr lang="ja-JP" altLang="en-US" sz="2800" b="1" dirty="0"/>
              <a:t>歳の間</a:t>
            </a:r>
            <a:endParaRPr lang="en-US" altLang="en-US" sz="2800" b="1" dirty="0"/>
          </a:p>
          <a:p>
            <a:pPr>
              <a:buClr>
                <a:srgbClr val="FF0000"/>
              </a:buClr>
              <a:buFont typeface="Wingdings" panose="05000000000000000000" pitchFamily="2" charset="2"/>
              <a:buChar char="l"/>
            </a:pPr>
            <a:r>
              <a:rPr lang="ja-JP" altLang="en-US" sz="2800" b="1" dirty="0"/>
              <a:t>第１期：  学業不振、性格変化で発症、ついで痴呆</a:t>
            </a:r>
            <a:endParaRPr lang="en-US" altLang="ja-JP" sz="2800" b="1" dirty="0"/>
          </a:p>
          <a:p>
            <a:pPr>
              <a:buClr>
                <a:srgbClr val="FF0000"/>
              </a:buClr>
              <a:buFont typeface="Wingdings" panose="05000000000000000000" pitchFamily="2" charset="2"/>
              <a:buChar char="l"/>
            </a:pPr>
            <a:r>
              <a:rPr lang="ja-JP" altLang="en-US" sz="2800" b="1" dirty="0"/>
              <a:t>第２期：</a:t>
            </a:r>
            <a:r>
              <a:rPr lang="en-US" altLang="en-US" sz="2800" b="1" dirty="0"/>
              <a:t>  </a:t>
            </a:r>
            <a:r>
              <a:rPr lang="ja-JP" altLang="en-US" sz="2800" b="1" dirty="0"/>
              <a:t>ミオクローヌス </a:t>
            </a:r>
            <a:r>
              <a:rPr lang="en-US" altLang="ja-JP" sz="2800" b="1" dirty="0"/>
              <a:t>m</a:t>
            </a:r>
            <a:r>
              <a:rPr lang="en-US" altLang="en-US" sz="2800" b="1" dirty="0"/>
              <a:t>yoclonus, </a:t>
            </a:r>
            <a:r>
              <a:rPr lang="ja-JP" altLang="en-US" sz="2800" b="1" dirty="0"/>
              <a:t>痙攣 </a:t>
            </a:r>
            <a:r>
              <a:rPr lang="en-US" altLang="en-US" sz="2800" b="1" dirty="0"/>
              <a:t>seizures, 	         </a:t>
            </a:r>
            <a:r>
              <a:rPr lang="ja-JP" altLang="en-US" sz="2800" b="1" dirty="0"/>
              <a:t>不随意運動</a:t>
            </a:r>
            <a:endParaRPr lang="en-US" altLang="ja-JP" sz="2800" b="1" dirty="0"/>
          </a:p>
          <a:p>
            <a:pPr>
              <a:buClr>
                <a:srgbClr val="FF0000"/>
              </a:buClr>
              <a:buFont typeface="Wingdings" panose="05000000000000000000" pitchFamily="2" charset="2"/>
              <a:buChar char="l"/>
            </a:pPr>
            <a:r>
              <a:rPr lang="ja-JP" altLang="en-US" sz="2800" b="1" dirty="0"/>
              <a:t>第３期：  意識不明</a:t>
            </a:r>
            <a:endParaRPr lang="en-US" altLang="ja-JP" sz="2800" b="1" dirty="0"/>
          </a:p>
          <a:p>
            <a:pPr>
              <a:buClr>
                <a:srgbClr val="FF0000"/>
              </a:buClr>
              <a:buFont typeface="Wingdings" panose="05000000000000000000" pitchFamily="2" charset="2"/>
              <a:buChar char="l"/>
            </a:pPr>
            <a:r>
              <a:rPr lang="ja-JP" altLang="en-US" sz="2800" b="1" dirty="0"/>
              <a:t>第４期：  無動性無言症　</a:t>
            </a:r>
            <a:endParaRPr lang="en-US" altLang="ja-JP" sz="2800" b="1" dirty="0"/>
          </a:p>
          <a:p>
            <a:pPr>
              <a:buClr>
                <a:srgbClr val="FF0000"/>
              </a:buClr>
              <a:buFont typeface="Wingdings" panose="05000000000000000000" pitchFamily="2" charset="2"/>
              <a:buChar char="l"/>
            </a:pPr>
            <a:r>
              <a:rPr lang="en-US" altLang="en-US" sz="2800" b="1" dirty="0"/>
              <a:t>1 </a:t>
            </a:r>
            <a:r>
              <a:rPr lang="ja-JP" altLang="en-US" sz="2800" b="1" dirty="0"/>
              <a:t>から</a:t>
            </a:r>
            <a:r>
              <a:rPr lang="en-US" altLang="en-US" sz="2800" b="1" dirty="0"/>
              <a:t> 3 </a:t>
            </a:r>
            <a:r>
              <a:rPr lang="ja-JP" altLang="en-US" sz="2800" b="1" dirty="0"/>
              <a:t>年で死亡</a:t>
            </a:r>
            <a:r>
              <a:rPr lang="en-US" altLang="en-US" sz="2800" b="1" dirty="0"/>
              <a:t> (</a:t>
            </a:r>
            <a:r>
              <a:rPr lang="ja-JP" altLang="en-US" sz="2800" b="1" dirty="0"/>
              <a:t>亜急性</a:t>
            </a:r>
            <a:r>
              <a:rPr lang="en-US" altLang="en-US" sz="2800" b="1" dirty="0"/>
              <a:t>)</a:t>
            </a:r>
          </a:p>
        </p:txBody>
      </p:sp>
      <p:cxnSp>
        <p:nvCxnSpPr>
          <p:cNvPr id="7" name="Straight Connector 6"/>
          <p:cNvCxnSpPr>
            <a:cxnSpLocks/>
          </p:cNvCxnSpPr>
          <p:nvPr/>
        </p:nvCxnSpPr>
        <p:spPr>
          <a:xfrm>
            <a:off x="2286000" y="4038600"/>
            <a:ext cx="381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10000" y="6019800"/>
            <a:ext cx="9493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59</a:t>
            </a:fld>
            <a:endParaRPr lang="en-US"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bwMode="auto">
          <a:xfrm>
            <a:off x="2607325" y="4370067"/>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buClr>
                <a:srgbClr val="FF0000"/>
              </a:buClr>
              <a:buFont typeface="Wingdings" panose="05000000000000000000" pitchFamily="2" charset="2"/>
              <a:buChar char="l"/>
            </a:pPr>
            <a:r>
              <a:rPr lang="ja-JP" altLang="en-US" sz="2400" b="1" dirty="0"/>
              <a:t>ヨーロッパ、アジア、北米の羊</a:t>
            </a:r>
            <a:endParaRPr lang="en-US" altLang="en-US" sz="2400" b="1" baseline="30000" dirty="0"/>
          </a:p>
          <a:p>
            <a:pPr eaLnBrk="1" hangingPunct="1">
              <a:buClr>
                <a:srgbClr val="FF0000"/>
              </a:buClr>
              <a:buFont typeface="Wingdings" panose="05000000000000000000" pitchFamily="2" charset="2"/>
              <a:buChar char="l"/>
            </a:pPr>
            <a:r>
              <a:rPr lang="ja-JP" altLang="en-US" sz="2400" b="1" dirty="0"/>
              <a:t>行動変化、振戦</a:t>
            </a:r>
            <a:endParaRPr lang="en-US" altLang="en-US" sz="2400" b="1" dirty="0"/>
          </a:p>
          <a:p>
            <a:pPr eaLnBrk="1" hangingPunct="1">
              <a:buClr>
                <a:srgbClr val="FF0000"/>
              </a:buClr>
              <a:buFont typeface="Wingdings" panose="05000000000000000000" pitchFamily="2" charset="2"/>
              <a:buChar char="l"/>
            </a:pPr>
            <a:r>
              <a:rPr lang="en-US" altLang="ja-JP" sz="2400" b="1" dirty="0"/>
              <a:t>CNS</a:t>
            </a:r>
            <a:r>
              <a:rPr lang="ja-JP" altLang="en-US" sz="2400" b="1" dirty="0"/>
              <a:t>の海綿状変性・プリオン蛋白蓄積</a:t>
            </a:r>
            <a:endParaRPr lang="en-US" altLang="en-US" sz="2400" b="1" dirty="0"/>
          </a:p>
          <a:p>
            <a:pPr eaLnBrk="1" hangingPunct="1">
              <a:buClr>
                <a:srgbClr val="FF0000"/>
              </a:buClr>
              <a:buFont typeface="Wingdings" panose="05000000000000000000" pitchFamily="2" charset="2"/>
              <a:buChar char="l"/>
            </a:pPr>
            <a:r>
              <a:rPr lang="ja-JP" altLang="en-US" sz="2400" b="1" dirty="0"/>
              <a:t>治療法なし</a:t>
            </a:r>
            <a:endParaRPr lang="en-US" altLang="ja-JP" sz="2400" b="1" dirty="0"/>
          </a:p>
          <a:p>
            <a:pPr eaLnBrk="1" hangingPunct="1">
              <a:buClr>
                <a:srgbClr val="FF0000"/>
              </a:buClr>
              <a:buFont typeface="Wingdings" panose="05000000000000000000" pitchFamily="2" charset="2"/>
              <a:buChar char="l"/>
            </a:pPr>
            <a:r>
              <a:rPr lang="ja-JP" altLang="en-US" sz="2400" b="1" dirty="0"/>
              <a:t>日本</a:t>
            </a:r>
            <a:r>
              <a:rPr lang="en-US" altLang="ja-JP" sz="2400" b="1" dirty="0"/>
              <a:t>64</a:t>
            </a:r>
            <a:r>
              <a:rPr lang="ja-JP" altLang="en-US" sz="2400" b="1" dirty="0"/>
              <a:t>頭 </a:t>
            </a:r>
            <a:r>
              <a:rPr lang="en-US" altLang="ja-JP" sz="2400" b="1" dirty="0"/>
              <a:t>(2011</a:t>
            </a:r>
            <a:r>
              <a:rPr lang="ja-JP" altLang="en-US" sz="2400" b="1" dirty="0"/>
              <a:t>年時点で</a:t>
            </a:r>
            <a:r>
              <a:rPr lang="en-US" altLang="ja-JP" sz="2400" b="1" dirty="0"/>
              <a:t>)</a:t>
            </a:r>
            <a:endParaRPr lang="en-US" altLang="en-US" sz="2400" b="1" dirty="0"/>
          </a:p>
        </p:txBody>
      </p:sp>
      <p:pic>
        <p:nvPicPr>
          <p:cNvPr id="4" name="clincalsignsofscrapie2.mpg">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a:xfrm>
            <a:off x="0" y="773023"/>
            <a:ext cx="4470400" cy="3048000"/>
          </a:xfrm>
        </p:spPr>
      </p:pic>
      <p:pic>
        <p:nvPicPr>
          <p:cNvPr id="5" name="hopping.mpg">
            <a:hlinkClick r:id="" action="ppaction://media"/>
          </p:cNvPr>
          <p:cNvPicPr>
            <a:picLocks noChangeAspect="1"/>
          </p:cNvPicPr>
          <p:nvPr>
            <a:videoFile r:link="rId4"/>
            <p:extLst>
              <p:ext uri="{DAA4B4D4-6D71-4841-9C94-3DE7FCFB9230}">
                <p14:media xmlns:p14="http://schemas.microsoft.com/office/powerpoint/2010/main" r:link="rId3"/>
              </p:ext>
            </p:extLst>
          </p:nvPr>
        </p:nvPicPr>
        <p:blipFill>
          <a:blip r:embed="rId7">
            <a:extLst>
              <a:ext uri="{28A0092B-C50C-407E-A947-70E740481C1C}">
                <a14:useLocalDpi xmlns:a14="http://schemas.microsoft.com/office/drawing/2010/main" val="0"/>
              </a:ext>
            </a:extLst>
          </a:blip>
          <a:srcRect/>
          <a:stretch>
            <a:fillRect/>
          </a:stretch>
        </p:blipFill>
        <p:spPr bwMode="auto">
          <a:xfrm>
            <a:off x="4613275" y="773023"/>
            <a:ext cx="4470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Rectangle 5"/>
          <p:cNvSpPr>
            <a:spLocks noChangeArrowheads="1"/>
          </p:cNvSpPr>
          <p:nvPr/>
        </p:nvSpPr>
        <p:spPr bwMode="auto">
          <a:xfrm>
            <a:off x="7299324" y="4555522"/>
            <a:ext cx="18303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800" dirty="0">
                <a:latin typeface="Arial" panose="020B0604020202020204" pitchFamily="34" charset="0"/>
                <a:hlinkClick r:id="rId8"/>
              </a:rPr>
              <a:t>http://www.aphis.usda.gov/animal_health/animal_diseases/scrapie/</a:t>
            </a:r>
            <a:endParaRPr lang="en-US" altLang="en-US" sz="800" dirty="0">
              <a:latin typeface="Arial" panose="020B0604020202020204" pitchFamily="34" charset="0"/>
            </a:endParaRPr>
          </a:p>
          <a:p>
            <a:pPr eaLnBrk="1" hangingPunct="1">
              <a:spcBef>
                <a:spcPct val="0"/>
              </a:spcBef>
              <a:buFontTx/>
              <a:buNone/>
            </a:pPr>
            <a:endParaRPr lang="en-US" altLang="en-US" sz="800" dirty="0">
              <a:latin typeface="Arial" panose="020B0604020202020204" pitchFamily="34" charset="0"/>
            </a:endParaRPr>
          </a:p>
        </p:txBody>
      </p:sp>
      <p:sp>
        <p:nvSpPr>
          <p:cNvPr id="131077" name="TextBox 6"/>
          <p:cNvSpPr txBox="1">
            <a:spLocks noChangeArrowheads="1"/>
          </p:cNvSpPr>
          <p:nvPr/>
        </p:nvSpPr>
        <p:spPr bwMode="auto">
          <a:xfrm>
            <a:off x="6017198" y="3873677"/>
            <a:ext cx="21467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rgbClr val="0000FF"/>
                </a:solidFill>
                <a:latin typeface="Arial" panose="020B0604020202020204" pitchFamily="34" charset="0"/>
              </a:rPr>
              <a:t>Hopping gait </a:t>
            </a:r>
          </a:p>
        </p:txBody>
      </p:sp>
      <p:sp>
        <p:nvSpPr>
          <p:cNvPr id="131078" name="TextBox 7"/>
          <p:cNvSpPr txBox="1">
            <a:spLocks noChangeArrowheads="1"/>
          </p:cNvSpPr>
          <p:nvPr/>
        </p:nvSpPr>
        <p:spPr bwMode="auto">
          <a:xfrm>
            <a:off x="77787" y="3890312"/>
            <a:ext cx="5059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ja-JP" altLang="en-US" sz="2400" b="1" dirty="0">
                <a:solidFill>
                  <a:srgbClr val="0000FF"/>
                </a:solidFill>
              </a:rPr>
              <a:t>痒いので柵に体を擦り付ける（</a:t>
            </a:r>
            <a:r>
              <a:rPr lang="en-US" altLang="ja-JP" sz="2400" b="1" dirty="0">
                <a:solidFill>
                  <a:srgbClr val="0000FF"/>
                </a:solidFill>
              </a:rPr>
              <a:t>Scrape)</a:t>
            </a:r>
            <a:endParaRPr lang="en-US" altLang="en-US" sz="2400" b="1" dirty="0">
              <a:latin typeface="Arial" panose="020B0604020202020204" pitchFamily="34" charset="0"/>
            </a:endParaRPr>
          </a:p>
        </p:txBody>
      </p:sp>
      <p:sp>
        <p:nvSpPr>
          <p:cNvPr id="131079" name="Rectangle 1"/>
          <p:cNvSpPr>
            <a:spLocks noChangeArrowheads="1"/>
          </p:cNvSpPr>
          <p:nvPr/>
        </p:nvSpPr>
        <p:spPr bwMode="auto">
          <a:xfrm>
            <a:off x="7090569" y="5777230"/>
            <a:ext cx="18303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dirty="0">
                <a:latin typeface="Arial" panose="020B0604020202020204" pitchFamily="34" charset="0"/>
                <a:hlinkClick r:id="rId9"/>
              </a:rPr>
              <a:t>https://www.facebook.com/406138889435131/videos/vb.406138889435131/895579703824378/?type=3&amp;theater</a:t>
            </a:r>
            <a:endParaRPr lang="en-US" altLang="en-US" sz="1200" dirty="0">
              <a:latin typeface="Arial" panose="020B0604020202020204" pitchFamily="34" charset="0"/>
            </a:endParaRPr>
          </a:p>
          <a:p>
            <a:pPr>
              <a:spcBef>
                <a:spcPct val="0"/>
              </a:spcBef>
              <a:buFontTx/>
              <a:buNone/>
            </a:pPr>
            <a:endParaRPr lang="en-US" altLang="en-US" sz="1200" dirty="0">
              <a:latin typeface="Arial" panose="020B0604020202020204" pitchFamily="34" charset="0"/>
            </a:endParaRPr>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6</a:t>
            </a:fld>
            <a:endParaRPr lang="en-US" altLang="en-US" dirty="0"/>
          </a:p>
        </p:txBody>
      </p:sp>
      <p:pic>
        <p:nvPicPr>
          <p:cNvPr id="3" name="図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787" y="4344987"/>
            <a:ext cx="2513013" cy="2513013"/>
          </a:xfrm>
          <a:prstGeom prst="rect">
            <a:avLst/>
          </a:prstGeom>
        </p:spPr>
      </p:pic>
      <p:sp>
        <p:nvSpPr>
          <p:cNvPr id="10" name="Title 1"/>
          <p:cNvSpPr>
            <a:spLocks noGrp="1"/>
          </p:cNvSpPr>
          <p:nvPr>
            <p:ph type="title"/>
          </p:nvPr>
        </p:nvSpPr>
        <p:spPr>
          <a:xfrm>
            <a:off x="498475" y="-63498"/>
            <a:ext cx="8229600" cy="838200"/>
          </a:xfrm>
        </p:spPr>
        <p:txBody>
          <a:bodyPr/>
          <a:lstStyle/>
          <a:p>
            <a:r>
              <a:rPr lang="ja-JP" altLang="en-US" sz="2800" b="1" dirty="0">
                <a:solidFill>
                  <a:srgbClr val="0000FF"/>
                </a:solidFill>
                <a:latin typeface="+mj-ea"/>
              </a:rPr>
              <a:t>羊のスクレ</a:t>
            </a:r>
            <a:r>
              <a:rPr lang="en-US" altLang="ja-JP" sz="2800" b="1" dirty="0">
                <a:solidFill>
                  <a:srgbClr val="0000FF"/>
                </a:solidFill>
                <a:latin typeface="+mj-ea"/>
              </a:rPr>
              <a:t>―</a:t>
            </a:r>
            <a:r>
              <a:rPr lang="ja-JP" altLang="en-US" sz="2800" b="1" dirty="0">
                <a:solidFill>
                  <a:srgbClr val="0000FF"/>
                </a:solidFill>
                <a:latin typeface="+mj-ea"/>
              </a:rPr>
              <a:t>ピーの臨床</a:t>
            </a:r>
            <a:endParaRPr lang="en-US" altLang="en-US" sz="2800" b="1" dirty="0">
              <a:solidFill>
                <a:srgbClr val="0000FF"/>
              </a:solidFill>
              <a:latin typeface="+mj-ea"/>
            </a:endParaRPr>
          </a:p>
        </p:txBody>
      </p:sp>
      <p:sp>
        <p:nvSpPr>
          <p:cNvPr id="6" name="正方形/長方形 5">
            <a:extLst>
              <a:ext uri="{FF2B5EF4-FFF2-40B4-BE49-F238E27FC236}">
                <a16:creationId xmlns:a16="http://schemas.microsoft.com/office/drawing/2014/main" id="{71BCA53E-3122-4A7C-B9B4-A9BCB39B8263}"/>
              </a:ext>
            </a:extLst>
          </p:cNvPr>
          <p:cNvSpPr/>
          <p:nvPr/>
        </p:nvSpPr>
        <p:spPr>
          <a:xfrm>
            <a:off x="3020941" y="6509937"/>
            <a:ext cx="4572000" cy="246221"/>
          </a:xfrm>
          <a:prstGeom prst="rect">
            <a:avLst/>
          </a:prstGeom>
        </p:spPr>
        <p:txBody>
          <a:bodyPr>
            <a:spAutoFit/>
          </a:bodyPr>
          <a:lstStyle/>
          <a:p>
            <a:r>
              <a:rPr lang="ja-JP" altLang="en-US" sz="1000" dirty="0"/>
              <a:t>https://blogs.yahoo.co.jp/buddha781cosmo/44950417.html</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p:cTn id="13"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161924"/>
            <a:ext cx="8229600" cy="1143000"/>
          </a:xfrm>
        </p:spPr>
        <p:txBody>
          <a:bodyPr/>
          <a:lstStyle/>
          <a:p>
            <a:r>
              <a:rPr lang="en-US" altLang="ja-JP" sz="2800" b="1" dirty="0">
                <a:solidFill>
                  <a:srgbClr val="0000FF"/>
                </a:solidFill>
                <a:latin typeface="+mj-ea"/>
              </a:rPr>
              <a:t>SSPE</a:t>
            </a:r>
            <a:r>
              <a:rPr lang="ja-JP" altLang="en-US" sz="2800" b="1" dirty="0">
                <a:solidFill>
                  <a:srgbClr val="0000FF"/>
                </a:solidFill>
                <a:latin typeface="+mj-ea"/>
              </a:rPr>
              <a:t>のミオクローヌス</a:t>
            </a:r>
            <a:endParaRPr lang="en-US" altLang="en-US" sz="2800" b="1" dirty="0">
              <a:solidFill>
                <a:srgbClr val="0000FF"/>
              </a:solidFill>
              <a:latin typeface="+mj-ea"/>
            </a:endParaRPr>
          </a:p>
        </p:txBody>
      </p:sp>
      <p:pic>
        <p:nvPicPr>
          <p:cNvPr id="1843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791200"/>
            <a:ext cx="8305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4275" y="6248400"/>
            <a:ext cx="23272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SPE myoclonus Garg J neurol 2008.avi">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a:xfrm>
            <a:off x="1447800" y="1295400"/>
            <a:ext cx="6013450" cy="4510088"/>
          </a:xfrm>
        </p:spPr>
      </p:pic>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60</a:t>
            </a:fld>
            <a:endParaRPr lang="en-US" alt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61924"/>
            <a:ext cx="8229600" cy="1143000"/>
          </a:xfrm>
        </p:spPr>
        <p:txBody>
          <a:bodyPr/>
          <a:lstStyle/>
          <a:p>
            <a:r>
              <a:rPr kumimoji="1" lang="ja-JP" altLang="en-US" sz="2800" b="1" dirty="0">
                <a:solidFill>
                  <a:srgbClr val="0000FF"/>
                </a:solidFill>
              </a:rPr>
              <a:t>試験プール問題</a:t>
            </a:r>
          </a:p>
        </p:txBody>
      </p:sp>
      <p:sp>
        <p:nvSpPr>
          <p:cNvPr id="4" name="スライド番号プレースホルダー 3"/>
          <p:cNvSpPr>
            <a:spLocks noGrp="1"/>
          </p:cNvSpPr>
          <p:nvPr>
            <p:ph type="sldNum" sz="quarter" idx="12"/>
          </p:nvPr>
        </p:nvSpPr>
        <p:spPr/>
        <p:txBody>
          <a:bodyPr/>
          <a:lstStyle/>
          <a:p>
            <a:pPr>
              <a:defRPr/>
            </a:pPr>
            <a:fld id="{59AD4D59-50AE-43DB-A16B-75679D6267D7}" type="slidenum">
              <a:rPr lang="en-US" altLang="en-US" smtClean="0"/>
              <a:pPr>
                <a:defRPr/>
              </a:pPr>
              <a:t>61</a:t>
            </a:fld>
            <a:endParaRPr lang="en-US" altLang="en-US" dirty="0"/>
          </a:p>
        </p:txBody>
      </p:sp>
      <p:sp>
        <p:nvSpPr>
          <p:cNvPr id="5" name="正方形/長方形 4"/>
          <p:cNvSpPr/>
          <p:nvPr/>
        </p:nvSpPr>
        <p:spPr>
          <a:xfrm>
            <a:off x="309562" y="619874"/>
            <a:ext cx="8820150" cy="6355971"/>
          </a:xfrm>
          <a:prstGeom prst="rect">
            <a:avLst/>
          </a:prstGeom>
        </p:spPr>
        <p:txBody>
          <a:bodyPr wrap="square">
            <a:spAutoFit/>
          </a:bodyPr>
          <a:lstStyle/>
          <a:p>
            <a:pPr>
              <a:lnSpc>
                <a:spcPct val="115000"/>
              </a:lnSpc>
              <a:spcAft>
                <a:spcPts val="1000"/>
              </a:spcAft>
            </a:pPr>
            <a:r>
              <a:rPr lang="en-US" altLang="ja-JP" sz="2400" b="1" dirty="0">
                <a:ea typeface="ＭＳ 明朝" panose="02020609040205080304" pitchFamily="17" charset="-128"/>
                <a:cs typeface="Times New Roman" panose="02020603050405020304" pitchFamily="18" charset="0"/>
              </a:rPr>
              <a:t>Subacute </a:t>
            </a:r>
            <a:r>
              <a:rPr lang="en-US" altLang="ja-JP" sz="2400" b="1" dirty="0" err="1">
                <a:ea typeface="ＭＳ 明朝" panose="02020609040205080304" pitchFamily="17" charset="-128"/>
                <a:cs typeface="Times New Roman" panose="02020603050405020304" pitchFamily="18" charset="0"/>
              </a:rPr>
              <a:t>sclerosing</a:t>
            </a:r>
            <a:r>
              <a:rPr lang="en-US" altLang="ja-JP" sz="2400" b="1" dirty="0">
                <a:ea typeface="ＭＳ 明朝" panose="02020609040205080304" pitchFamily="17" charset="-128"/>
                <a:cs typeface="Times New Roman" panose="02020603050405020304" pitchFamily="18" charset="0"/>
              </a:rPr>
              <a:t> </a:t>
            </a:r>
            <a:r>
              <a:rPr lang="en-US" altLang="ja-JP" sz="2400" b="1" dirty="0" err="1">
                <a:ea typeface="ＭＳ 明朝" panose="02020609040205080304" pitchFamily="17" charset="-128"/>
                <a:cs typeface="Times New Roman" panose="02020603050405020304" pitchFamily="18" charset="0"/>
              </a:rPr>
              <a:t>panencephalitis</a:t>
            </a:r>
            <a:r>
              <a:rPr lang="en-US" altLang="ja-JP" sz="2400" b="1" dirty="0">
                <a:ea typeface="ＭＳ 明朝" panose="02020609040205080304" pitchFamily="17" charset="-128"/>
                <a:cs typeface="Times New Roman" panose="02020603050405020304" pitchFamily="18" charset="0"/>
              </a:rPr>
              <a:t> (SSPE) is characterized by inflammatory lesions and begins with mild changes in personality, ending with dementia and death.  Which of the following best describes the disease characteristics?  </a:t>
            </a:r>
            <a:endParaRPr lang="ja-JP" altLang="ja-JP" sz="2400" b="1" dirty="0">
              <a:latin typeface="Calibri" panose="020F0502020204030204" pitchFamily="34" charset="0"/>
              <a:ea typeface="ＭＳ 明朝" panose="02020609040205080304" pitchFamily="17" charset="-128"/>
              <a:cs typeface="Times New Roman" panose="02020603050405020304" pitchFamily="18" charset="0"/>
            </a:endParaRPr>
          </a:p>
          <a:p>
            <a:pPr>
              <a:lnSpc>
                <a:spcPct val="115000"/>
              </a:lnSpc>
              <a:spcAft>
                <a:spcPts val="1000"/>
              </a:spcAft>
            </a:pPr>
            <a:r>
              <a:rPr lang="en-US" altLang="ja-JP" sz="2400" b="1" dirty="0">
                <a:ea typeface="ＭＳ 明朝" panose="02020609040205080304" pitchFamily="17" charset="-128"/>
                <a:cs typeface="Times New Roman" panose="02020603050405020304" pitchFamily="18" charset="0"/>
              </a:rPr>
              <a:t>a.  Amyloid is characteristic.  </a:t>
            </a:r>
            <a:endParaRPr lang="ja-JP" altLang="ja-JP" sz="2400" b="1" dirty="0">
              <a:latin typeface="Calibri" panose="020F0502020204030204" pitchFamily="34" charset="0"/>
              <a:ea typeface="ＭＳ 明朝" panose="02020609040205080304" pitchFamily="17" charset="-128"/>
              <a:cs typeface="Times New Roman" panose="02020603050405020304" pitchFamily="18" charset="0"/>
            </a:endParaRPr>
          </a:p>
          <a:p>
            <a:pPr>
              <a:lnSpc>
                <a:spcPct val="115000"/>
              </a:lnSpc>
              <a:spcAft>
                <a:spcPts val="1000"/>
              </a:spcAft>
            </a:pPr>
            <a:r>
              <a:rPr lang="en-US" altLang="ja-JP" sz="2400" b="1" dirty="0">
                <a:ea typeface="ＭＳ 明朝" panose="02020609040205080304" pitchFamily="17" charset="-128"/>
                <a:cs typeface="Times New Roman" panose="02020603050405020304" pitchFamily="18" charset="0"/>
              </a:rPr>
              <a:t>b.  It is a common event occurring in 1 of 300,000 cases of mumps.</a:t>
            </a:r>
            <a:endParaRPr lang="ja-JP" altLang="ja-JP" sz="2400" b="1" dirty="0">
              <a:latin typeface="Calibri" panose="020F0502020204030204" pitchFamily="34" charset="0"/>
              <a:ea typeface="ＭＳ 明朝" panose="02020609040205080304" pitchFamily="17" charset="-128"/>
              <a:cs typeface="Times New Roman" panose="02020603050405020304" pitchFamily="18" charset="0"/>
            </a:endParaRPr>
          </a:p>
          <a:p>
            <a:pPr>
              <a:lnSpc>
                <a:spcPct val="115000"/>
              </a:lnSpc>
              <a:spcAft>
                <a:spcPts val="1000"/>
              </a:spcAft>
            </a:pPr>
            <a:r>
              <a:rPr lang="en-US" altLang="ja-JP" sz="2400" b="1" dirty="0">
                <a:ea typeface="ＭＳ 明朝" panose="02020609040205080304" pitchFamily="17" charset="-128"/>
                <a:cs typeface="Times New Roman" panose="02020603050405020304" pitchFamily="18" charset="0"/>
              </a:rPr>
              <a:t>c.  It is a late CNS manifestation of mumps.  </a:t>
            </a:r>
            <a:endParaRPr lang="ja-JP" altLang="ja-JP" sz="2400" b="1" dirty="0">
              <a:latin typeface="Calibri" panose="020F0502020204030204" pitchFamily="34" charset="0"/>
              <a:ea typeface="ＭＳ 明朝" panose="02020609040205080304" pitchFamily="17" charset="-128"/>
              <a:cs typeface="Times New Roman" panose="02020603050405020304" pitchFamily="18" charset="0"/>
            </a:endParaRPr>
          </a:p>
          <a:p>
            <a:pPr>
              <a:lnSpc>
                <a:spcPct val="115000"/>
              </a:lnSpc>
              <a:spcAft>
                <a:spcPts val="1000"/>
              </a:spcAft>
            </a:pPr>
            <a:r>
              <a:rPr lang="en-US" altLang="ja-JP" sz="2400" b="1" dirty="0">
                <a:ea typeface="ＭＳ 明朝" panose="02020609040205080304" pitchFamily="17" charset="-128"/>
                <a:cs typeface="Times New Roman" panose="02020603050405020304" pitchFamily="18" charset="0"/>
              </a:rPr>
              <a:t>d.  It is a progressive disease involving both white and gray matter.  </a:t>
            </a:r>
            <a:endParaRPr lang="ja-JP" altLang="ja-JP" sz="2400" b="1" dirty="0">
              <a:latin typeface="Calibri" panose="020F0502020204030204" pitchFamily="34" charset="0"/>
              <a:ea typeface="ＭＳ 明朝" panose="02020609040205080304" pitchFamily="17" charset="-128"/>
              <a:cs typeface="Times New Roman" panose="02020603050405020304" pitchFamily="18" charset="0"/>
            </a:endParaRPr>
          </a:p>
          <a:p>
            <a:pPr>
              <a:lnSpc>
                <a:spcPct val="115000"/>
              </a:lnSpc>
              <a:spcAft>
                <a:spcPts val="1000"/>
              </a:spcAft>
            </a:pPr>
            <a:r>
              <a:rPr lang="en-US" altLang="ja-JP" sz="2400" b="1" dirty="0">
                <a:ea typeface="ＭＳ 明朝" panose="02020609040205080304" pitchFamily="17" charset="-128"/>
                <a:cs typeface="Times New Roman" panose="02020603050405020304" pitchFamily="18" charset="0"/>
              </a:rPr>
              <a:t>e.  Viral DNA can be demonstrated in the brain.   </a:t>
            </a:r>
            <a:endParaRPr lang="ja-JP" altLang="ja-JP" sz="2400" b="1" dirty="0">
              <a:latin typeface="Calibri" panose="020F0502020204030204" pitchFamily="34" charset="0"/>
              <a:ea typeface="ＭＳ 明朝" panose="02020609040205080304" pitchFamily="17" charset="-128"/>
              <a:cs typeface="Times New Roman" panose="02020603050405020304" pitchFamily="18" charset="0"/>
            </a:endParaRPr>
          </a:p>
          <a:p>
            <a:pPr>
              <a:lnSpc>
                <a:spcPct val="115000"/>
              </a:lnSpc>
              <a:spcAft>
                <a:spcPts val="1000"/>
              </a:spcAft>
            </a:pPr>
            <a:r>
              <a:rPr lang="en-US" altLang="ja-JP" sz="2400" b="1" dirty="0">
                <a:ea typeface="ＭＳ 明朝" panose="02020609040205080304" pitchFamily="17" charset="-128"/>
                <a:cs typeface="Times New Roman" panose="02020603050405020304" pitchFamily="18" charset="0"/>
              </a:rPr>
              <a:t>Answer d</a:t>
            </a:r>
            <a:endParaRPr lang="ja-JP" altLang="ja-JP" sz="2400" b="1" dirty="0">
              <a:effectLst/>
              <a:latin typeface="Calibri" panose="020F0502020204030204" pitchFamily="34"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765570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59AD4D59-50AE-43DB-A16B-75679D6267D7}" type="slidenum">
              <a:rPr lang="en-US" altLang="en-US" smtClean="0"/>
              <a:pPr>
                <a:defRPr/>
              </a:pPr>
              <a:t>62</a:t>
            </a:fld>
            <a:endParaRPr lang="en-US" altLang="en-US" dirty="0"/>
          </a:p>
        </p:txBody>
      </p:sp>
      <p:pic>
        <p:nvPicPr>
          <p:cNvPr id="5" name="図 4"/>
          <p:cNvPicPr>
            <a:picLocks noChangeAspect="1"/>
          </p:cNvPicPr>
          <p:nvPr/>
        </p:nvPicPr>
        <p:blipFill>
          <a:blip r:embed="rId2"/>
          <a:stretch>
            <a:fillRect/>
          </a:stretch>
        </p:blipFill>
        <p:spPr>
          <a:xfrm>
            <a:off x="119062" y="-19050"/>
            <a:ext cx="8567738" cy="8085766"/>
          </a:xfrm>
          <a:prstGeom prst="rect">
            <a:avLst/>
          </a:prstGeom>
        </p:spPr>
      </p:pic>
      <p:cxnSp>
        <p:nvCxnSpPr>
          <p:cNvPr id="7" name="直線コネクタ 6"/>
          <p:cNvCxnSpPr/>
          <p:nvPr/>
        </p:nvCxnSpPr>
        <p:spPr>
          <a:xfrm>
            <a:off x="1447800" y="3505200"/>
            <a:ext cx="1981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2003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59AD4D59-50AE-43DB-A16B-75679D6267D7}" type="slidenum">
              <a:rPr lang="en-US" altLang="en-US" smtClean="0"/>
              <a:pPr>
                <a:defRPr/>
              </a:pPr>
              <a:t>63</a:t>
            </a:fld>
            <a:endParaRPr lang="en-US" altLang="en-US" dirty="0"/>
          </a:p>
        </p:txBody>
      </p:sp>
      <p:pic>
        <p:nvPicPr>
          <p:cNvPr id="5" name="図 4"/>
          <p:cNvPicPr>
            <a:picLocks noChangeAspect="1"/>
          </p:cNvPicPr>
          <p:nvPr/>
        </p:nvPicPr>
        <p:blipFill>
          <a:blip r:embed="rId2"/>
          <a:stretch>
            <a:fillRect/>
          </a:stretch>
        </p:blipFill>
        <p:spPr>
          <a:xfrm>
            <a:off x="182947" y="1600200"/>
            <a:ext cx="8946765" cy="5498438"/>
          </a:xfrm>
          <a:prstGeom prst="rect">
            <a:avLst/>
          </a:prstGeom>
        </p:spPr>
      </p:pic>
      <p:pic>
        <p:nvPicPr>
          <p:cNvPr id="6" name="図 5"/>
          <p:cNvPicPr>
            <a:picLocks noChangeAspect="1"/>
          </p:cNvPicPr>
          <p:nvPr/>
        </p:nvPicPr>
        <p:blipFill rotWithShape="1">
          <a:blip r:embed="rId3"/>
          <a:srcRect t="72500"/>
          <a:stretch/>
        </p:blipFill>
        <p:spPr>
          <a:xfrm>
            <a:off x="-457199" y="-743642"/>
            <a:ext cx="9067800" cy="2353367"/>
          </a:xfrm>
          <a:prstGeom prst="rect">
            <a:avLst/>
          </a:prstGeom>
        </p:spPr>
      </p:pic>
    </p:spTree>
    <p:extLst>
      <p:ext uri="{BB962C8B-B14F-4D97-AF65-F5344CB8AC3E}">
        <p14:creationId xmlns:p14="http://schemas.microsoft.com/office/powerpoint/2010/main" val="17459029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553200" y="5715567"/>
            <a:ext cx="2590800" cy="637949"/>
          </a:xfrm>
        </p:spPr>
        <p:txBody>
          <a:bodyPr/>
          <a:lstStyle/>
          <a:p>
            <a:pPr algn="l"/>
            <a:r>
              <a:rPr lang="en-US" altLang="en-US" sz="2400" b="1" dirty="0"/>
              <a:t>Box 49-5 Clinical Summaries, Murray’s textbook p. 452</a:t>
            </a:r>
          </a:p>
        </p:txBody>
      </p:sp>
      <p:sp>
        <p:nvSpPr>
          <p:cNvPr id="4" name="TextBox 3"/>
          <p:cNvSpPr txBox="1"/>
          <p:nvPr/>
        </p:nvSpPr>
        <p:spPr>
          <a:xfrm>
            <a:off x="457200" y="1600200"/>
            <a:ext cx="8077200" cy="4894263"/>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ja-JP" sz="2400" dirty="0"/>
              <a:t>A 42-year-old AIDS patient has become forgetfulness and has difficulty speaking, seeing, and keeping his balance, which is suggestive of lesions in many sites in the brain.  The condition progresses to paralysis and death.  Autopsy shows foci of demyelination with oligodendrocytes containing inclusion bodies only in the white matter. </a:t>
            </a:r>
          </a:p>
          <a:p>
            <a:pPr algn="just" eaLnBrk="1" hangingPunct="1"/>
            <a:endParaRPr lang="en-US" altLang="ja-JP" sz="2400" dirty="0"/>
          </a:p>
          <a:p>
            <a:pPr algn="just" eaLnBrk="1" hangingPunct="1"/>
            <a:r>
              <a:rPr lang="en-US" altLang="ja-JP" sz="2400" dirty="0"/>
              <a:t>What is the most probable diagnosis for this patient?</a:t>
            </a:r>
          </a:p>
          <a:p>
            <a:pPr algn="just" eaLnBrk="1" hangingPunct="1">
              <a:buFontTx/>
              <a:buAutoNum type="alphaUcParenR"/>
            </a:pPr>
            <a:r>
              <a:rPr lang="en-US" altLang="ja-JP" sz="2400" dirty="0"/>
              <a:t> PML</a:t>
            </a:r>
          </a:p>
          <a:p>
            <a:pPr algn="just" eaLnBrk="1" hangingPunct="1">
              <a:buFontTx/>
              <a:buAutoNum type="alphaUcParenR"/>
            </a:pPr>
            <a:r>
              <a:rPr lang="en-US" altLang="ja-JP" sz="2400" dirty="0"/>
              <a:t> SSPE</a:t>
            </a:r>
          </a:p>
          <a:p>
            <a:pPr algn="just" eaLnBrk="1" hangingPunct="1">
              <a:buFontTx/>
              <a:buAutoNum type="alphaUcParenR"/>
            </a:pPr>
            <a:r>
              <a:rPr lang="en-US" altLang="ja-JP" sz="2400" dirty="0"/>
              <a:t> HIV encephalitis</a:t>
            </a:r>
          </a:p>
          <a:p>
            <a:pPr algn="just" eaLnBrk="1" hangingPunct="1">
              <a:buFontTx/>
              <a:buAutoNum type="alphaUcParenR"/>
            </a:pPr>
            <a:r>
              <a:rPr lang="en-US" altLang="ja-JP" sz="2400" dirty="0"/>
              <a:t> Multiple sclerosis</a:t>
            </a:r>
          </a:p>
          <a:p>
            <a:pPr algn="just" eaLnBrk="1" hangingPunct="1">
              <a:buFontTx/>
              <a:buAutoNum type="alphaUcParenR"/>
            </a:pPr>
            <a:r>
              <a:rPr lang="en-US" altLang="ja-JP" sz="2400" dirty="0"/>
              <a:t> </a:t>
            </a:r>
            <a:r>
              <a:rPr lang="en-US" altLang="ja-JP" sz="2400" dirty="0" err="1"/>
              <a:t>Creudtzfeldt</a:t>
            </a:r>
            <a:r>
              <a:rPr lang="en-US" altLang="ja-JP" sz="2400" dirty="0"/>
              <a:t>-Jakob disease  </a:t>
            </a:r>
          </a:p>
        </p:txBody>
      </p:sp>
      <p:cxnSp>
        <p:nvCxnSpPr>
          <p:cNvPr id="6" name="Straight Connector 5"/>
          <p:cNvCxnSpPr/>
          <p:nvPr/>
        </p:nvCxnSpPr>
        <p:spPr>
          <a:xfrm>
            <a:off x="5257800" y="3810000"/>
            <a:ext cx="2209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438400" y="3124200"/>
            <a:ext cx="152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105400" y="2743200"/>
            <a:ext cx="1447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72200" y="3429000"/>
            <a:ext cx="2209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3400" y="3810000"/>
            <a:ext cx="365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513" name="Picture 2" descr="Medical Microbiology 7th Edition, Patrick R. Murray"/>
          <p:cNvPicPr>
            <a:picLocks noChangeAspect="1" noChangeArrowheads="1"/>
          </p:cNvPicPr>
          <p:nvPr/>
        </p:nvPicPr>
        <p:blipFill>
          <a:blip r:embed="rId2">
            <a:extLst>
              <a:ext uri="{28A0092B-C50C-407E-A947-70E740481C1C}">
                <a14:useLocalDpi xmlns:a14="http://schemas.microsoft.com/office/drawing/2010/main" val="0"/>
              </a:ext>
            </a:extLst>
          </a:blip>
          <a:srcRect l="13333" t="13333" r="20000"/>
          <a:stretch>
            <a:fillRect/>
          </a:stretch>
        </p:blipFill>
        <p:spPr bwMode="auto">
          <a:xfrm>
            <a:off x="4724400" y="4627563"/>
            <a:ext cx="1638300" cy="213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bwMode="auto">
          <a:xfrm>
            <a:off x="14288" y="-17462"/>
            <a:ext cx="91297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ja-JP" altLang="en-US" sz="2800" b="1" dirty="0">
                <a:solidFill>
                  <a:srgbClr val="0000FF"/>
                </a:solidFill>
                <a:latin typeface="+mj-ea"/>
              </a:rPr>
              <a:t>進行性多巣性白質脳症 </a:t>
            </a:r>
            <a:r>
              <a:rPr lang="en-US" altLang="en-US" sz="2800" b="1" dirty="0">
                <a:solidFill>
                  <a:srgbClr val="0000FF"/>
                </a:solidFill>
                <a:latin typeface="+mj-ea"/>
              </a:rPr>
              <a:t>PML</a:t>
            </a:r>
          </a:p>
          <a:p>
            <a:r>
              <a:rPr lang="en-US" altLang="en-US" sz="2800" b="1" dirty="0">
                <a:solidFill>
                  <a:srgbClr val="0000FF"/>
                </a:solidFill>
                <a:latin typeface="+mj-ea"/>
              </a:rPr>
              <a:t>Progressive multifocal leukoencephalopathy</a:t>
            </a:r>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64</a:t>
            </a:fld>
            <a:endParaRPr lang="en-US" alt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a:xfrm>
            <a:off x="419100" y="1295400"/>
            <a:ext cx="8229600" cy="4525963"/>
          </a:xfrm>
        </p:spPr>
        <p:txBody>
          <a:bodyPr/>
          <a:lstStyle/>
          <a:p>
            <a:pPr>
              <a:buClr>
                <a:srgbClr val="FF0000"/>
              </a:buClr>
              <a:buFont typeface="Wingdings" panose="05000000000000000000" pitchFamily="2" charset="2"/>
              <a:buChar char="l"/>
            </a:pPr>
            <a:r>
              <a:rPr lang="en-US" altLang="en-US" sz="2400" b="1" dirty="0"/>
              <a:t>JC </a:t>
            </a:r>
            <a:r>
              <a:rPr lang="ja-JP" altLang="en-US" sz="2400" b="1" dirty="0"/>
              <a:t>ウイルス</a:t>
            </a:r>
            <a:r>
              <a:rPr lang="en-US" altLang="en-US" sz="2400" b="1" dirty="0"/>
              <a:t>, </a:t>
            </a:r>
            <a:r>
              <a:rPr lang="ja-JP" altLang="en-US" sz="2400" b="1" dirty="0"/>
              <a:t>ポリオーマウイルス</a:t>
            </a:r>
            <a:r>
              <a:rPr lang="ja-JP" altLang="en-US" sz="2400" b="1" dirty="0">
                <a:highlight>
                  <a:srgbClr val="FFFF00"/>
                </a:highlight>
              </a:rPr>
              <a:t>科</a:t>
            </a:r>
            <a:r>
              <a:rPr lang="en-US" altLang="en-US" sz="2400" b="1" dirty="0"/>
              <a:t> </a:t>
            </a:r>
            <a:r>
              <a:rPr lang="en-US" altLang="en-US" sz="2400" b="1" i="1" dirty="0"/>
              <a:t>Polyomavirus </a:t>
            </a:r>
            <a:r>
              <a:rPr lang="en-US" altLang="en-US" sz="2400" b="1" dirty="0"/>
              <a:t>(</a:t>
            </a:r>
            <a:r>
              <a:rPr lang="en-US" altLang="en-US" sz="2400" b="1" dirty="0">
                <a:solidFill>
                  <a:srgbClr val="FF0000"/>
                </a:solidFill>
              </a:rPr>
              <a:t>DNA virus</a:t>
            </a:r>
            <a:r>
              <a:rPr lang="en-US" altLang="en-US" sz="2400" b="1" dirty="0"/>
              <a:t>)</a:t>
            </a:r>
          </a:p>
          <a:p>
            <a:pPr>
              <a:buClr>
                <a:srgbClr val="FF0000"/>
              </a:buClr>
              <a:buFont typeface="Wingdings" panose="05000000000000000000" pitchFamily="2" charset="2"/>
              <a:buChar char="l"/>
            </a:pPr>
            <a:r>
              <a:rPr lang="en-US" altLang="en-US" sz="2400" b="1" dirty="0"/>
              <a:t>35 – 80% </a:t>
            </a:r>
            <a:r>
              <a:rPr lang="ja-JP" altLang="en-US" sz="2400" b="1" dirty="0"/>
              <a:t>の健康成人は抗</a:t>
            </a:r>
            <a:r>
              <a:rPr lang="en-US" altLang="en-US" sz="2400" b="1" dirty="0"/>
              <a:t> JC </a:t>
            </a:r>
            <a:r>
              <a:rPr lang="ja-JP" altLang="en-US" sz="2400" b="1" dirty="0"/>
              <a:t>ウイルス抗体保有</a:t>
            </a:r>
            <a:endParaRPr lang="en-US" altLang="ja-JP" sz="2400" b="1" dirty="0"/>
          </a:p>
          <a:p>
            <a:pPr>
              <a:buClr>
                <a:srgbClr val="FF0000"/>
              </a:buClr>
              <a:buFont typeface="Wingdings" panose="05000000000000000000" pitchFamily="2" charset="2"/>
              <a:buChar char="l"/>
            </a:pPr>
            <a:r>
              <a:rPr lang="ja-JP" altLang="en-US" sz="2400" b="1" dirty="0"/>
              <a:t>免疫抑制の患者： エイズ</a:t>
            </a:r>
            <a:endParaRPr lang="en-US" altLang="ja-JP" sz="2400" b="1" dirty="0"/>
          </a:p>
          <a:p>
            <a:pPr>
              <a:buClr>
                <a:srgbClr val="FF0000"/>
              </a:buClr>
              <a:buFont typeface="Wingdings" panose="05000000000000000000" pitchFamily="2" charset="2"/>
              <a:buChar char="l"/>
            </a:pPr>
            <a:r>
              <a:rPr lang="ja-JP" altLang="en-US" sz="2400" b="1" dirty="0"/>
              <a:t>免疫抑制剤：自己免疫病、臓器移植、抗 </a:t>
            </a:r>
            <a:r>
              <a:rPr lang="en-US" altLang="en-US" sz="2400" b="1" dirty="0"/>
              <a:t>VLA-4 </a:t>
            </a:r>
            <a:r>
              <a:rPr lang="ja-JP" altLang="en-US" sz="2400" b="1" dirty="0"/>
              <a:t>抗体治療（クローン病、多発性硬化症）</a:t>
            </a:r>
            <a:endParaRPr lang="en-US" altLang="ja-JP" sz="2400" b="1" dirty="0"/>
          </a:p>
          <a:p>
            <a:pPr>
              <a:buClr>
                <a:srgbClr val="FF0000"/>
              </a:buClr>
              <a:buFont typeface="Wingdings" panose="05000000000000000000" pitchFamily="2" charset="2"/>
              <a:buChar char="l"/>
            </a:pPr>
            <a:r>
              <a:rPr lang="ja-JP" altLang="en-US" sz="2400" b="1" dirty="0"/>
              <a:t>エイズ</a:t>
            </a:r>
            <a:r>
              <a:rPr lang="en-US" altLang="en-US" sz="2400" b="1" dirty="0"/>
              <a:t> </a:t>
            </a:r>
            <a:r>
              <a:rPr lang="ja-JP" altLang="en-US" sz="2400" b="1" dirty="0"/>
              <a:t>の出現以来発症例は上昇</a:t>
            </a:r>
            <a:r>
              <a:rPr lang="en-US" altLang="en-US" sz="2400" b="1" dirty="0"/>
              <a:t>; 80% </a:t>
            </a:r>
            <a:r>
              <a:rPr lang="ja-JP" altLang="en-US" sz="2400" b="1" dirty="0"/>
              <a:t>の </a:t>
            </a:r>
            <a:r>
              <a:rPr lang="en-US" altLang="ja-JP" sz="2400" b="1" dirty="0"/>
              <a:t>PML </a:t>
            </a:r>
            <a:r>
              <a:rPr lang="ja-JP" altLang="en-US" sz="2400" b="1" dirty="0"/>
              <a:t>は</a:t>
            </a:r>
            <a:r>
              <a:rPr lang="en-US" altLang="en-US" sz="2400" b="1" dirty="0"/>
              <a:t> HIV </a:t>
            </a:r>
            <a:r>
              <a:rPr lang="ja-JP" altLang="en-US" sz="2400" b="1" dirty="0"/>
              <a:t>感染</a:t>
            </a:r>
            <a:r>
              <a:rPr lang="en-US" altLang="en-US" sz="2400" b="1" dirty="0"/>
              <a:t>, 2% </a:t>
            </a:r>
            <a:r>
              <a:rPr lang="ja-JP" altLang="en-US" sz="2400" b="1" dirty="0"/>
              <a:t>のエイズ患者は </a:t>
            </a:r>
            <a:r>
              <a:rPr lang="en-US" altLang="en-US" sz="2400" b="1" dirty="0"/>
              <a:t>PML </a:t>
            </a:r>
            <a:r>
              <a:rPr lang="ja-JP" altLang="en-US" sz="2400" b="1" dirty="0"/>
              <a:t>で死亡</a:t>
            </a:r>
            <a:endParaRPr lang="en-US" altLang="en-US" sz="2400" b="1" dirty="0"/>
          </a:p>
          <a:p>
            <a:pPr>
              <a:buClr>
                <a:srgbClr val="FF0000"/>
              </a:buClr>
              <a:buFont typeface="Wingdings" panose="05000000000000000000" pitchFamily="2" charset="2"/>
              <a:buChar char="l"/>
            </a:pPr>
            <a:r>
              <a:rPr lang="ja-JP" altLang="en-US" sz="2400" b="1" dirty="0">
                <a:solidFill>
                  <a:srgbClr val="0000FF"/>
                </a:solidFill>
              </a:rPr>
              <a:t>多巣性　</a:t>
            </a:r>
            <a:r>
              <a:rPr lang="en-US" altLang="en-US" sz="2400" b="1" dirty="0"/>
              <a:t>multifocal</a:t>
            </a:r>
            <a:r>
              <a:rPr lang="ja-JP" altLang="en-US" sz="2400" b="1" dirty="0"/>
              <a:t>： 麻痺、精神障害、失明</a:t>
            </a:r>
            <a:endParaRPr lang="en-US" altLang="en-US" sz="2400" b="1" dirty="0"/>
          </a:p>
          <a:p>
            <a:pPr>
              <a:buClr>
                <a:srgbClr val="FF0000"/>
              </a:buClr>
              <a:buFont typeface="Wingdings" panose="05000000000000000000" pitchFamily="2" charset="2"/>
              <a:buChar char="l"/>
            </a:pPr>
            <a:r>
              <a:rPr lang="ja-JP" altLang="en-US" sz="2400" b="1" dirty="0"/>
              <a:t>通常致死的、</a:t>
            </a:r>
            <a:r>
              <a:rPr lang="en-US" altLang="en-US" sz="2400" b="1" dirty="0"/>
              <a:t>3-6 </a:t>
            </a:r>
            <a:r>
              <a:rPr lang="ja-JP" altLang="en-US" sz="2400" b="1" dirty="0"/>
              <a:t>ヶ月で死亡</a:t>
            </a:r>
            <a:endParaRPr lang="en-US" altLang="ja-JP" sz="2400" b="1" dirty="0"/>
          </a:p>
          <a:p>
            <a:pPr>
              <a:buClr>
                <a:srgbClr val="FF0000"/>
              </a:buClr>
              <a:buFont typeface="Wingdings" panose="05000000000000000000" pitchFamily="2" charset="2"/>
              <a:buChar char="l"/>
            </a:pPr>
            <a:r>
              <a:rPr lang="ja-JP" altLang="en-US" sz="2400" b="1" dirty="0"/>
              <a:t>免疫抑制状態を改善される治療が時に効果的</a:t>
            </a:r>
            <a:endParaRPr lang="en-US" altLang="en-US" sz="2400" b="1" dirty="0"/>
          </a:p>
          <a:p>
            <a:pPr>
              <a:buClr>
                <a:srgbClr val="FF0000"/>
              </a:buClr>
              <a:buFont typeface="Wingdings" panose="05000000000000000000" pitchFamily="2" charset="2"/>
              <a:buChar char="l"/>
            </a:pPr>
            <a:r>
              <a:rPr lang="ja-JP" altLang="en-US" sz="2400" b="1" dirty="0"/>
              <a:t>脱髄病変　リンパ球浸潤を伴わない（炎症なし　</a:t>
            </a:r>
            <a:r>
              <a:rPr lang="en-US" altLang="ja-JP" sz="2400" b="1" dirty="0">
                <a:solidFill>
                  <a:srgbClr val="FF0000"/>
                </a:solidFill>
              </a:rPr>
              <a:t>-</a:t>
            </a:r>
            <a:r>
              <a:rPr lang="en-US" altLang="en-US" sz="2400" b="1" dirty="0" err="1">
                <a:solidFill>
                  <a:srgbClr val="FF0000"/>
                </a:solidFill>
              </a:rPr>
              <a:t>pathy</a:t>
            </a:r>
            <a:r>
              <a:rPr lang="en-US" altLang="en-US" sz="2400" b="1" dirty="0">
                <a:solidFill>
                  <a:srgbClr val="FF0000"/>
                </a:solidFill>
              </a:rPr>
              <a:t> </a:t>
            </a:r>
            <a:r>
              <a:rPr lang="ja-JP" altLang="en-US" sz="2400" b="1" dirty="0"/>
              <a:t>）</a:t>
            </a:r>
            <a:endParaRPr lang="en-US" altLang="en-US" sz="2400" b="1" dirty="0"/>
          </a:p>
          <a:p>
            <a:pPr>
              <a:buClr>
                <a:srgbClr val="FF0000"/>
              </a:buClr>
              <a:buFont typeface="Wingdings" panose="05000000000000000000" pitchFamily="2" charset="2"/>
              <a:buChar char="l"/>
            </a:pPr>
            <a:r>
              <a:rPr lang="ja-JP" altLang="en-US" sz="2400" b="1" dirty="0"/>
              <a:t>白質脳症　</a:t>
            </a:r>
            <a:r>
              <a:rPr lang="en-US" altLang="en-US" sz="2400" b="1" dirty="0">
                <a:solidFill>
                  <a:srgbClr val="FF0000"/>
                </a:solidFill>
              </a:rPr>
              <a:t>Leuko</a:t>
            </a:r>
            <a:r>
              <a:rPr lang="en-US" altLang="en-US" sz="2400" b="1" dirty="0"/>
              <a:t>encephalopathy: </a:t>
            </a:r>
            <a:r>
              <a:rPr lang="ja-JP" altLang="en-US" sz="2400" b="1" dirty="0"/>
              <a:t>白質に限局した病変</a:t>
            </a:r>
            <a:endParaRPr lang="en-US" altLang="en-US" sz="2400" b="1" dirty="0"/>
          </a:p>
        </p:txBody>
      </p:sp>
      <p:cxnSp>
        <p:nvCxnSpPr>
          <p:cNvPr id="6" name="Straight Connector 5"/>
          <p:cNvCxnSpPr/>
          <p:nvPr/>
        </p:nvCxnSpPr>
        <p:spPr>
          <a:xfrm>
            <a:off x="776652" y="4648200"/>
            <a:ext cx="11430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a:off x="776652" y="6400800"/>
            <a:ext cx="7620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12" name="Title 1"/>
          <p:cNvSpPr>
            <a:spLocks noGrp="1"/>
          </p:cNvSpPr>
          <p:nvPr>
            <p:ph type="title"/>
          </p:nvPr>
        </p:nvSpPr>
        <p:spPr>
          <a:xfrm>
            <a:off x="0" y="7258"/>
            <a:ext cx="9129712" cy="1143000"/>
          </a:xfrm>
        </p:spPr>
        <p:txBody>
          <a:bodyPr/>
          <a:lstStyle/>
          <a:p>
            <a:r>
              <a:rPr lang="ja-JP" altLang="en-US" sz="2800" b="1" dirty="0">
                <a:solidFill>
                  <a:srgbClr val="0000FF"/>
                </a:solidFill>
                <a:latin typeface="+mj-ea"/>
              </a:rPr>
              <a:t>進行性多巣性白質脳症 </a:t>
            </a:r>
            <a:r>
              <a:rPr lang="en-US" altLang="en-US" sz="2800" b="1" dirty="0">
                <a:solidFill>
                  <a:srgbClr val="0000FF"/>
                </a:solidFill>
                <a:latin typeface="+mj-ea"/>
              </a:rPr>
              <a:t>PML</a:t>
            </a:r>
            <a:br>
              <a:rPr lang="en-US" altLang="en-US" sz="2800" b="1" dirty="0">
                <a:solidFill>
                  <a:srgbClr val="0000FF"/>
                </a:solidFill>
                <a:latin typeface="+mj-ea"/>
              </a:rPr>
            </a:br>
            <a:r>
              <a:rPr lang="en-US" altLang="en-US" sz="2800" b="1" dirty="0">
                <a:solidFill>
                  <a:srgbClr val="0000FF"/>
                </a:solidFill>
                <a:latin typeface="+mj-ea"/>
              </a:rPr>
              <a:t>Progressive multifocal leukoencephalopathy</a:t>
            </a:r>
          </a:p>
        </p:txBody>
      </p:sp>
      <p:cxnSp>
        <p:nvCxnSpPr>
          <p:cNvPr id="16" name="Straight Connector 5"/>
          <p:cNvCxnSpPr>
            <a:cxnSpLocks/>
          </p:cNvCxnSpPr>
          <p:nvPr/>
        </p:nvCxnSpPr>
        <p:spPr>
          <a:xfrm>
            <a:off x="7391400" y="990600"/>
            <a:ext cx="10668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14" name="スライド番号プレースホルダー 13"/>
          <p:cNvSpPr>
            <a:spLocks noGrp="1"/>
          </p:cNvSpPr>
          <p:nvPr>
            <p:ph type="sldNum" sz="quarter" idx="12"/>
          </p:nvPr>
        </p:nvSpPr>
        <p:spPr/>
        <p:txBody>
          <a:bodyPr/>
          <a:lstStyle/>
          <a:p>
            <a:pPr>
              <a:defRPr/>
            </a:pPr>
            <a:fld id="{59AD4D59-50AE-43DB-A16B-75679D6267D7}" type="slidenum">
              <a:rPr lang="en-US" altLang="en-US" smtClean="0"/>
              <a:pPr>
                <a:defRPr/>
              </a:pPr>
              <a:t>65</a:t>
            </a:fld>
            <a:endParaRPr lang="en-US" alt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a:xfrm>
            <a:off x="285301" y="769937"/>
            <a:ext cx="8229600" cy="4525963"/>
          </a:xfrm>
        </p:spPr>
        <p:txBody>
          <a:bodyPr/>
          <a:lstStyle/>
          <a:p>
            <a:pPr marL="0" indent="0">
              <a:buClr>
                <a:srgbClr val="FF0000"/>
              </a:buClr>
              <a:buNone/>
            </a:pPr>
            <a:endParaRPr lang="en-US" altLang="en-US" sz="2400" b="1" dirty="0"/>
          </a:p>
          <a:p>
            <a:pPr>
              <a:buClr>
                <a:srgbClr val="FF0000"/>
              </a:buClr>
              <a:buFont typeface="Wingdings" panose="05000000000000000000" pitchFamily="2" charset="2"/>
              <a:buChar char="l"/>
            </a:pPr>
            <a:r>
              <a:rPr lang="ja-JP" altLang="en-US" sz="2400" b="1" dirty="0"/>
              <a:t>二本鎖環状</a:t>
            </a:r>
            <a:r>
              <a:rPr lang="en-US" altLang="ja-JP" sz="2400" b="1" dirty="0"/>
              <a:t>DNA</a:t>
            </a:r>
            <a:r>
              <a:rPr lang="ja-JP" altLang="en-US" sz="2400" b="1" dirty="0"/>
              <a:t>ウイルス</a:t>
            </a:r>
            <a:endParaRPr lang="en-US" altLang="ja-JP" sz="2400" b="1" dirty="0"/>
          </a:p>
          <a:p>
            <a:pPr>
              <a:buClr>
                <a:srgbClr val="FF0000"/>
              </a:buClr>
              <a:buFont typeface="Wingdings" panose="05000000000000000000" pitchFamily="2" charset="2"/>
              <a:buChar char="l"/>
            </a:pPr>
            <a:r>
              <a:rPr lang="en-US" altLang="ja-JP" sz="2400" b="1" dirty="0"/>
              <a:t>JC</a:t>
            </a:r>
            <a:r>
              <a:rPr lang="ja-JP" altLang="en-US" sz="2400" b="1" dirty="0"/>
              <a:t>ウイルス： </a:t>
            </a:r>
            <a:r>
              <a:rPr lang="en-US" altLang="ja-JP" sz="2400" b="1" dirty="0"/>
              <a:t>PML</a:t>
            </a:r>
            <a:r>
              <a:rPr lang="ja-JP" altLang="en-US" sz="2400" b="1" dirty="0"/>
              <a:t>の原因ウイルス</a:t>
            </a:r>
            <a:endParaRPr lang="en-US" altLang="ja-JP" sz="2400" b="1" dirty="0"/>
          </a:p>
          <a:p>
            <a:pPr>
              <a:buClr>
                <a:srgbClr val="FF0000"/>
              </a:buClr>
              <a:buFont typeface="Wingdings" panose="05000000000000000000" pitchFamily="2" charset="2"/>
              <a:buChar char="l"/>
            </a:pPr>
            <a:r>
              <a:rPr lang="en-US" altLang="ja-JP" sz="2400" b="1" dirty="0"/>
              <a:t>SV40</a:t>
            </a:r>
            <a:r>
              <a:rPr lang="ja-JP" altLang="en-US" sz="2400" b="1" dirty="0"/>
              <a:t>　実験的発がん研究に有用</a:t>
            </a:r>
            <a:endParaRPr lang="en-US" altLang="ja-JP" sz="2400" b="1" dirty="0"/>
          </a:p>
          <a:p>
            <a:pPr>
              <a:buClr>
                <a:srgbClr val="FF0000"/>
              </a:buClr>
              <a:buFont typeface="Wingdings" panose="05000000000000000000" pitchFamily="2" charset="2"/>
              <a:buChar char="l"/>
            </a:pPr>
            <a:r>
              <a:rPr lang="ja-JP" altLang="en-US" sz="2400" b="1" dirty="0"/>
              <a:t>エンベロープなし</a:t>
            </a:r>
            <a:endParaRPr lang="en-US" altLang="ja-JP" sz="2400" b="1" dirty="0"/>
          </a:p>
          <a:p>
            <a:pPr>
              <a:buClr>
                <a:srgbClr val="FF0000"/>
              </a:buClr>
              <a:buFont typeface="Wingdings" panose="05000000000000000000" pitchFamily="2" charset="2"/>
              <a:buChar char="l"/>
            </a:pPr>
            <a:r>
              <a:rPr lang="ja-JP" altLang="en-US" sz="2400" b="1" dirty="0"/>
              <a:t>直径</a:t>
            </a:r>
            <a:r>
              <a:rPr lang="en-US" altLang="ja-JP" sz="2400" b="1" dirty="0"/>
              <a:t>40-45 nm</a:t>
            </a:r>
          </a:p>
        </p:txBody>
      </p:sp>
      <p:sp>
        <p:nvSpPr>
          <p:cNvPr id="12" name="Title 1"/>
          <p:cNvSpPr>
            <a:spLocks noGrp="1"/>
          </p:cNvSpPr>
          <p:nvPr>
            <p:ph type="title"/>
          </p:nvPr>
        </p:nvSpPr>
        <p:spPr>
          <a:xfrm>
            <a:off x="685800" y="-8965"/>
            <a:ext cx="7696200" cy="1143000"/>
          </a:xfrm>
        </p:spPr>
        <p:txBody>
          <a:bodyPr/>
          <a:lstStyle/>
          <a:p>
            <a:r>
              <a:rPr lang="ja-JP" altLang="en-US" sz="2800" b="1" dirty="0">
                <a:solidFill>
                  <a:srgbClr val="0000FF"/>
                </a:solidFill>
                <a:latin typeface="+mj-ea"/>
                <a:cs typeface="+mn-cs"/>
              </a:rPr>
              <a:t>ポリオーマウイルス科</a:t>
            </a:r>
            <a:br>
              <a:rPr lang="en-US" altLang="en-US" sz="2800" b="1" dirty="0">
                <a:solidFill>
                  <a:srgbClr val="0000FF"/>
                </a:solidFill>
                <a:latin typeface="+mj-ea"/>
              </a:rPr>
            </a:br>
            <a:r>
              <a:rPr lang="en-US" altLang="en-US" sz="2800" b="1" dirty="0">
                <a:solidFill>
                  <a:srgbClr val="0000FF"/>
                </a:solidFill>
                <a:latin typeface="+mj-ea"/>
              </a:rPr>
              <a:t>Family </a:t>
            </a:r>
            <a:r>
              <a:rPr lang="en-US" altLang="en-US" sz="2800" b="1" i="1" dirty="0" err="1">
                <a:solidFill>
                  <a:srgbClr val="0000FF"/>
                </a:solidFill>
                <a:latin typeface="+mj-ea"/>
              </a:rPr>
              <a:t>Polyomaviridae</a:t>
            </a:r>
            <a:endParaRPr lang="en-US" altLang="en-US" sz="2800" b="1" i="1" dirty="0">
              <a:solidFill>
                <a:srgbClr val="0000FF"/>
              </a:solidFill>
              <a:latin typeface="+mj-ea"/>
            </a:endParaRPr>
          </a:p>
        </p:txBody>
      </p:sp>
      <p:sp>
        <p:nvSpPr>
          <p:cNvPr id="14" name="スライド番号プレースホルダー 13"/>
          <p:cNvSpPr>
            <a:spLocks noGrp="1"/>
          </p:cNvSpPr>
          <p:nvPr>
            <p:ph type="sldNum" sz="quarter" idx="12"/>
          </p:nvPr>
        </p:nvSpPr>
        <p:spPr/>
        <p:txBody>
          <a:bodyPr/>
          <a:lstStyle/>
          <a:p>
            <a:pPr>
              <a:defRPr/>
            </a:pPr>
            <a:fld id="{59AD4D59-50AE-43DB-A16B-75679D6267D7}" type="slidenum">
              <a:rPr lang="en-US" altLang="en-US" smtClean="0"/>
              <a:pPr>
                <a:defRPr/>
              </a:pPr>
              <a:t>66</a:t>
            </a:fld>
            <a:endParaRPr lang="en-US" altLang="en-US" dirty="0"/>
          </a:p>
        </p:txBody>
      </p:sp>
      <p:pic>
        <p:nvPicPr>
          <p:cNvPr id="2" name="図 1"/>
          <p:cNvPicPr>
            <a:picLocks noChangeAspect="1"/>
          </p:cNvPicPr>
          <p:nvPr/>
        </p:nvPicPr>
        <p:blipFill>
          <a:blip r:embed="rId2"/>
          <a:stretch>
            <a:fillRect/>
          </a:stretch>
        </p:blipFill>
        <p:spPr>
          <a:xfrm>
            <a:off x="43351" y="4328326"/>
            <a:ext cx="9122220" cy="2262982"/>
          </a:xfrm>
          <a:prstGeom prst="rect">
            <a:avLst/>
          </a:prstGeom>
        </p:spPr>
      </p:pic>
      <p:sp>
        <p:nvSpPr>
          <p:cNvPr id="3" name="正方形/長方形 2"/>
          <p:cNvSpPr/>
          <p:nvPr/>
        </p:nvSpPr>
        <p:spPr>
          <a:xfrm>
            <a:off x="5396828" y="6457890"/>
            <a:ext cx="3645550" cy="400110"/>
          </a:xfrm>
          <a:prstGeom prst="rect">
            <a:avLst/>
          </a:prstGeom>
        </p:spPr>
        <p:txBody>
          <a:bodyPr wrap="none">
            <a:spAutoFit/>
          </a:bodyPr>
          <a:lstStyle/>
          <a:p>
            <a:r>
              <a:rPr lang="ja-JP" altLang="en-US" sz="2000" b="1" dirty="0"/>
              <a:t>シンプル微生物学第５版 </a:t>
            </a:r>
            <a:r>
              <a:rPr lang="ja-JP" altLang="en-US" sz="2000" b="1" dirty="0" err="1"/>
              <a:t>ｐ</a:t>
            </a:r>
            <a:r>
              <a:rPr lang="en-US" altLang="ja-JP" sz="2000" b="1" dirty="0"/>
              <a:t>. 281</a:t>
            </a:r>
            <a:endParaRPr lang="ja-JP" altLang="en-US" sz="2000" dirty="0"/>
          </a:p>
        </p:txBody>
      </p:sp>
      <p:cxnSp>
        <p:nvCxnSpPr>
          <p:cNvPr id="5" name="直線コネクタ 4"/>
          <p:cNvCxnSpPr/>
          <p:nvPr/>
        </p:nvCxnSpPr>
        <p:spPr>
          <a:xfrm>
            <a:off x="2286000" y="5638800"/>
            <a:ext cx="99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2286000" y="5410200"/>
            <a:ext cx="60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図 3">
            <a:extLst>
              <a:ext uri="{FF2B5EF4-FFF2-40B4-BE49-F238E27FC236}">
                <a16:creationId xmlns:a16="http://schemas.microsoft.com/office/drawing/2014/main" id="{5A103D4D-AECA-49AB-958E-18E33F3B550B}"/>
              </a:ext>
            </a:extLst>
          </p:cNvPr>
          <p:cNvPicPr>
            <a:picLocks noChangeAspect="1"/>
          </p:cNvPicPr>
          <p:nvPr/>
        </p:nvPicPr>
        <p:blipFill>
          <a:blip r:embed="rId3"/>
          <a:stretch>
            <a:fillRect/>
          </a:stretch>
        </p:blipFill>
        <p:spPr>
          <a:xfrm>
            <a:off x="5582644" y="1159041"/>
            <a:ext cx="3459734" cy="3269801"/>
          </a:xfrm>
          <a:prstGeom prst="rect">
            <a:avLst/>
          </a:prstGeom>
        </p:spPr>
      </p:pic>
      <p:pic>
        <p:nvPicPr>
          <p:cNvPr id="6" name="図 5">
            <a:extLst>
              <a:ext uri="{FF2B5EF4-FFF2-40B4-BE49-F238E27FC236}">
                <a16:creationId xmlns:a16="http://schemas.microsoft.com/office/drawing/2014/main" id="{09BD4290-4EAB-41BD-90AF-A778A9FCA3FC}"/>
              </a:ext>
            </a:extLst>
          </p:cNvPr>
          <p:cNvPicPr>
            <a:picLocks noChangeAspect="1"/>
          </p:cNvPicPr>
          <p:nvPr/>
        </p:nvPicPr>
        <p:blipFill>
          <a:blip r:embed="rId4"/>
          <a:stretch>
            <a:fillRect/>
          </a:stretch>
        </p:blipFill>
        <p:spPr>
          <a:xfrm>
            <a:off x="4120701" y="3095588"/>
            <a:ext cx="1338750" cy="1234100"/>
          </a:xfrm>
          <a:prstGeom prst="rect">
            <a:avLst/>
          </a:prstGeom>
        </p:spPr>
      </p:pic>
      <p:pic>
        <p:nvPicPr>
          <p:cNvPr id="2050" name="Picture 2" descr="https://images-na.ssl-images-amazon.com/images/I/41TYAM7DpJL._SX389_BO1,204,203,200_.jpg">
            <a:extLst>
              <a:ext uri="{FF2B5EF4-FFF2-40B4-BE49-F238E27FC236}">
                <a16:creationId xmlns:a16="http://schemas.microsoft.com/office/drawing/2014/main" id="{D456FEDF-DE9A-48AE-A026-E1D564BB57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1620" y="47531"/>
            <a:ext cx="807080" cy="1030008"/>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BEDB7780-AF21-4839-BFEA-DCBFB3FECB2E}"/>
              </a:ext>
            </a:extLst>
          </p:cNvPr>
          <p:cNvSpPr/>
          <p:nvPr/>
        </p:nvSpPr>
        <p:spPr>
          <a:xfrm>
            <a:off x="990600" y="4692424"/>
            <a:ext cx="429561" cy="307777"/>
          </a:xfrm>
          <a:prstGeom prst="rect">
            <a:avLst/>
          </a:prstGeom>
        </p:spPr>
        <p:txBody>
          <a:bodyPr wrap="square">
            <a:spAutoFit/>
          </a:bodyPr>
          <a:lstStyle/>
          <a:p>
            <a:r>
              <a:rPr lang="ja-JP" altLang="en-US" sz="1400" b="1" dirty="0">
                <a:solidFill>
                  <a:schemeClr val="bg1"/>
                </a:solidFill>
                <a:highlight>
                  <a:srgbClr val="00FF00"/>
                </a:highlight>
              </a:rPr>
              <a:t> 科 </a:t>
            </a:r>
            <a:endParaRPr lang="ja-JP" altLang="en-US" sz="1400" dirty="0">
              <a:solidFill>
                <a:schemeClr val="bg1"/>
              </a:solidFill>
              <a:highlight>
                <a:srgbClr val="00FF00"/>
              </a:highlight>
            </a:endParaRPr>
          </a:p>
        </p:txBody>
      </p:sp>
      <p:sp>
        <p:nvSpPr>
          <p:cNvPr id="8" name="正方形/長方形 7">
            <a:extLst>
              <a:ext uri="{FF2B5EF4-FFF2-40B4-BE49-F238E27FC236}">
                <a16:creationId xmlns:a16="http://schemas.microsoft.com/office/drawing/2014/main" id="{0D42E619-22DE-4EF6-A1CE-11F2422040FC}"/>
              </a:ext>
            </a:extLst>
          </p:cNvPr>
          <p:cNvSpPr/>
          <p:nvPr/>
        </p:nvSpPr>
        <p:spPr>
          <a:xfrm>
            <a:off x="249777" y="5199162"/>
            <a:ext cx="1508746" cy="307777"/>
          </a:xfrm>
          <a:prstGeom prst="rect">
            <a:avLst/>
          </a:prstGeom>
          <a:solidFill>
            <a:schemeClr val="bg1"/>
          </a:solidFill>
        </p:spPr>
        <p:txBody>
          <a:bodyPr wrap="none">
            <a:spAutoFit/>
          </a:bodyPr>
          <a:lstStyle/>
          <a:p>
            <a:r>
              <a:rPr lang="en-US" altLang="ja-JP" sz="1400" b="1" i="1" dirty="0" err="1"/>
              <a:t>Polyomaviridae</a:t>
            </a:r>
            <a:endParaRPr lang="ja-JP" altLang="en-US" sz="1400" i="1" dirty="0"/>
          </a:p>
        </p:txBody>
      </p:sp>
    </p:spTree>
    <p:extLst>
      <p:ext uri="{BB962C8B-B14F-4D97-AF65-F5344CB8AC3E}">
        <p14:creationId xmlns:p14="http://schemas.microsoft.com/office/powerpoint/2010/main" val="40824246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3BFFD75-5B0E-4562-9CAE-64BE62408FB3}"/>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8EB151E-3B07-45B7-B1A7-C5B7BC35E74E}"/>
              </a:ext>
            </a:extLst>
          </p:cNvPr>
          <p:cNvSpPr>
            <a:spLocks noGrp="1"/>
          </p:cNvSpPr>
          <p:nvPr>
            <p:ph type="sldNum" sz="quarter" idx="12"/>
          </p:nvPr>
        </p:nvSpPr>
        <p:spPr/>
        <p:txBody>
          <a:bodyPr/>
          <a:lstStyle/>
          <a:p>
            <a:pPr>
              <a:defRPr/>
            </a:pPr>
            <a:fld id="{59AD4D59-50AE-43DB-A16B-75679D6267D7}" type="slidenum">
              <a:rPr lang="en-US" altLang="en-US" smtClean="0"/>
              <a:pPr>
                <a:defRPr/>
              </a:pPr>
              <a:t>67</a:t>
            </a:fld>
            <a:endParaRPr lang="en-US" altLang="en-US" dirty="0"/>
          </a:p>
        </p:txBody>
      </p:sp>
      <p:pic>
        <p:nvPicPr>
          <p:cNvPr id="5" name="図 4">
            <a:extLst>
              <a:ext uri="{FF2B5EF4-FFF2-40B4-BE49-F238E27FC236}">
                <a16:creationId xmlns:a16="http://schemas.microsoft.com/office/drawing/2014/main" id="{A532D4DE-BC19-4092-AB6B-4C0E13DC8151}"/>
              </a:ext>
            </a:extLst>
          </p:cNvPr>
          <p:cNvPicPr>
            <a:picLocks noChangeAspect="1"/>
          </p:cNvPicPr>
          <p:nvPr/>
        </p:nvPicPr>
        <p:blipFill>
          <a:blip r:embed="rId2"/>
          <a:stretch>
            <a:fillRect/>
          </a:stretch>
        </p:blipFill>
        <p:spPr>
          <a:xfrm rot="10800000">
            <a:off x="42947" y="0"/>
            <a:ext cx="6577497" cy="8839200"/>
          </a:xfrm>
          <a:prstGeom prst="rect">
            <a:avLst/>
          </a:prstGeom>
        </p:spPr>
      </p:pic>
      <p:pic>
        <p:nvPicPr>
          <p:cNvPr id="6" name="図 5">
            <a:extLst>
              <a:ext uri="{FF2B5EF4-FFF2-40B4-BE49-F238E27FC236}">
                <a16:creationId xmlns:a16="http://schemas.microsoft.com/office/drawing/2014/main" id="{FDC4E349-7956-428F-90E5-FB13AC9D42C9}"/>
              </a:ext>
            </a:extLst>
          </p:cNvPr>
          <p:cNvPicPr>
            <a:picLocks noChangeAspect="1"/>
          </p:cNvPicPr>
          <p:nvPr/>
        </p:nvPicPr>
        <p:blipFill>
          <a:blip r:embed="rId3"/>
          <a:stretch>
            <a:fillRect/>
          </a:stretch>
        </p:blipFill>
        <p:spPr>
          <a:xfrm>
            <a:off x="6172200" y="3948986"/>
            <a:ext cx="2854799" cy="2997276"/>
          </a:xfrm>
          <a:prstGeom prst="rect">
            <a:avLst/>
          </a:prstGeom>
        </p:spPr>
      </p:pic>
      <p:pic>
        <p:nvPicPr>
          <p:cNvPr id="7" name="図 6">
            <a:extLst>
              <a:ext uri="{FF2B5EF4-FFF2-40B4-BE49-F238E27FC236}">
                <a16:creationId xmlns:a16="http://schemas.microsoft.com/office/drawing/2014/main" id="{CFE7FC5B-F492-4C54-B0DD-3B42F6ED640F}"/>
              </a:ext>
            </a:extLst>
          </p:cNvPr>
          <p:cNvPicPr>
            <a:picLocks noChangeAspect="1"/>
          </p:cNvPicPr>
          <p:nvPr/>
        </p:nvPicPr>
        <p:blipFill>
          <a:blip r:embed="rId4"/>
          <a:stretch>
            <a:fillRect/>
          </a:stretch>
        </p:blipFill>
        <p:spPr>
          <a:xfrm>
            <a:off x="6723299" y="1631757"/>
            <a:ext cx="2303699" cy="2317229"/>
          </a:xfrm>
          <a:prstGeom prst="rect">
            <a:avLst/>
          </a:prstGeom>
        </p:spPr>
      </p:pic>
      <p:sp>
        <p:nvSpPr>
          <p:cNvPr id="8" name="正方形/長方形 7">
            <a:extLst>
              <a:ext uri="{FF2B5EF4-FFF2-40B4-BE49-F238E27FC236}">
                <a16:creationId xmlns:a16="http://schemas.microsoft.com/office/drawing/2014/main" id="{8689FEA5-0F3B-4965-A97D-B7B83ECE65EE}"/>
              </a:ext>
            </a:extLst>
          </p:cNvPr>
          <p:cNvSpPr/>
          <p:nvPr/>
        </p:nvSpPr>
        <p:spPr>
          <a:xfrm>
            <a:off x="5943600" y="25402"/>
            <a:ext cx="2586267" cy="954107"/>
          </a:xfrm>
          <a:prstGeom prst="rect">
            <a:avLst/>
          </a:prstGeom>
        </p:spPr>
        <p:txBody>
          <a:bodyPr wrap="square">
            <a:spAutoFit/>
          </a:bodyPr>
          <a:lstStyle/>
          <a:p>
            <a:r>
              <a:rPr lang="ja-JP" altLang="en-US" sz="2800" b="1" dirty="0">
                <a:solidFill>
                  <a:srgbClr val="0000FF"/>
                </a:solidFill>
                <a:latin typeface="+mj-ea"/>
              </a:rPr>
              <a:t>ポリオーマウイルスの複製</a:t>
            </a:r>
            <a:endParaRPr lang="en-US" altLang="ja-JP" sz="2800" b="1" dirty="0">
              <a:solidFill>
                <a:srgbClr val="0000FF"/>
              </a:solidFill>
              <a:latin typeface="+mj-ea"/>
            </a:endParaRPr>
          </a:p>
        </p:txBody>
      </p:sp>
    </p:spTree>
    <p:extLst>
      <p:ext uri="{BB962C8B-B14F-4D97-AF65-F5344CB8AC3E}">
        <p14:creationId xmlns:p14="http://schemas.microsoft.com/office/powerpoint/2010/main" val="5784325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19200"/>
            <a:ext cx="69310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4"/>
          <p:cNvSpPr>
            <a:spLocks noChangeArrowheads="1"/>
          </p:cNvSpPr>
          <p:nvPr/>
        </p:nvSpPr>
        <p:spPr bwMode="auto">
          <a:xfrm>
            <a:off x="1371600" y="6231235"/>
            <a:ext cx="7772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ja-JP" altLang="en-US" sz="2400" b="1" dirty="0">
                <a:latin typeface="Arial" panose="020B0604020202020204" pitchFamily="34" charset="0"/>
              </a:rPr>
              <a:t>白質の境界鮮明な多巣性の脱髄領域</a:t>
            </a:r>
            <a:endParaRPr lang="en-US" altLang="en-US" sz="2400" b="1" dirty="0">
              <a:latin typeface="Arial" panose="020B0604020202020204" pitchFamily="34" charset="0"/>
            </a:endParaRPr>
          </a:p>
        </p:txBody>
      </p:sp>
      <p:pic>
        <p:nvPicPr>
          <p:cNvPr id="235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6527800"/>
            <a:ext cx="25146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5"/>
          <p:cNvSpPr>
            <a:spLocks noChangeArrowheads="1"/>
          </p:cNvSpPr>
          <p:nvPr/>
        </p:nvSpPr>
        <p:spPr bwMode="auto">
          <a:xfrm>
            <a:off x="1828800" y="450327"/>
            <a:ext cx="10054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ja-JP" altLang="en-US" sz="2800" b="1" dirty="0">
                <a:latin typeface="Arial" panose="020B0604020202020204" pitchFamily="34" charset="0"/>
              </a:rPr>
              <a:t>白質</a:t>
            </a:r>
            <a:r>
              <a:rPr lang="en-US" altLang="en-US" sz="2800" b="1" dirty="0">
                <a:latin typeface="Arial" panose="020B0604020202020204" pitchFamily="34" charset="0"/>
              </a:rPr>
              <a:t> </a:t>
            </a:r>
            <a:endParaRPr lang="en-US" altLang="en-US" sz="2800" dirty="0">
              <a:latin typeface="Arial" panose="020B0604020202020204" pitchFamily="34" charset="0"/>
            </a:endParaRPr>
          </a:p>
        </p:txBody>
      </p:sp>
      <p:sp>
        <p:nvSpPr>
          <p:cNvPr id="23559" name="Rectangle 6"/>
          <p:cNvSpPr>
            <a:spLocks noChangeArrowheads="1"/>
          </p:cNvSpPr>
          <p:nvPr/>
        </p:nvSpPr>
        <p:spPr bwMode="auto">
          <a:xfrm>
            <a:off x="5050161" y="447536"/>
            <a:ext cx="12666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ja-JP" altLang="en-US" sz="2800" b="1" dirty="0">
                <a:latin typeface="Arial" panose="020B0604020202020204" pitchFamily="34" charset="0"/>
              </a:rPr>
              <a:t>灰白質</a:t>
            </a:r>
            <a:endParaRPr lang="en-US" altLang="en-US" sz="2800" dirty="0">
              <a:latin typeface="Arial" panose="020B0604020202020204" pitchFamily="34" charset="0"/>
            </a:endParaRPr>
          </a:p>
        </p:txBody>
      </p:sp>
      <p:sp>
        <p:nvSpPr>
          <p:cNvPr id="8" name="Left Bracket 7"/>
          <p:cNvSpPr/>
          <p:nvPr/>
        </p:nvSpPr>
        <p:spPr>
          <a:xfrm rot="5400000">
            <a:off x="2057400" y="152400"/>
            <a:ext cx="152400" cy="1828800"/>
          </a:xfrm>
          <a:prstGeom prst="lef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9" name="Left Bracket 8"/>
          <p:cNvSpPr/>
          <p:nvPr/>
        </p:nvSpPr>
        <p:spPr>
          <a:xfrm rot="5400000">
            <a:off x="5562600" y="-1371600"/>
            <a:ext cx="152400" cy="4876800"/>
          </a:xfrm>
          <a:prstGeom prst="lef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1" name="Title 1"/>
          <p:cNvSpPr>
            <a:spLocks noGrp="1"/>
          </p:cNvSpPr>
          <p:nvPr>
            <p:ph type="title"/>
          </p:nvPr>
        </p:nvSpPr>
        <p:spPr>
          <a:xfrm>
            <a:off x="836612" y="65088"/>
            <a:ext cx="7696200" cy="386556"/>
          </a:xfrm>
        </p:spPr>
        <p:txBody>
          <a:bodyPr/>
          <a:lstStyle/>
          <a:p>
            <a:r>
              <a:rPr lang="en-US" altLang="ja-JP" sz="2800" b="1" dirty="0">
                <a:solidFill>
                  <a:srgbClr val="0000FF"/>
                </a:solidFill>
                <a:latin typeface="+mj-ea"/>
              </a:rPr>
              <a:t>PML</a:t>
            </a:r>
            <a:r>
              <a:rPr lang="ja-JP" altLang="en-US" sz="2800" b="1" dirty="0">
                <a:solidFill>
                  <a:srgbClr val="0000FF"/>
                </a:solidFill>
                <a:latin typeface="+mj-ea"/>
              </a:rPr>
              <a:t>の病理</a:t>
            </a:r>
            <a:endParaRPr lang="en-US" altLang="en-US" sz="2800" b="1" dirty="0">
              <a:solidFill>
                <a:srgbClr val="0000FF"/>
              </a:solidFill>
              <a:latin typeface="+mj-ea"/>
            </a:endParaRPr>
          </a:p>
        </p:txBody>
      </p:sp>
      <p:sp>
        <p:nvSpPr>
          <p:cNvPr id="3" name="スライド番号プレースホルダー 2"/>
          <p:cNvSpPr>
            <a:spLocks noGrp="1"/>
          </p:cNvSpPr>
          <p:nvPr>
            <p:ph type="sldNum" sz="quarter" idx="12"/>
          </p:nvPr>
        </p:nvSpPr>
        <p:spPr/>
        <p:txBody>
          <a:bodyPr/>
          <a:lstStyle/>
          <a:p>
            <a:pPr>
              <a:defRPr/>
            </a:pPr>
            <a:fld id="{59AD4D59-50AE-43DB-A16B-75679D6267D7}" type="slidenum">
              <a:rPr lang="en-US" altLang="en-US" smtClean="0"/>
              <a:pPr>
                <a:defRPr/>
              </a:pPr>
              <a:t>68</a:t>
            </a:fld>
            <a:endParaRPr lang="en-US" alt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2" descr="C:\Documents and Settings\itsuno\Desktop\Class\MPID\CNS infection\Greenfield figures\PML Fig 17.3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2611" y="3414485"/>
            <a:ext cx="3790950"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3" descr="C:\Documents and Settings\itsuno\Desktop\Class\MPID\CNS infection\Greenfield figures\PML Fig 17.35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9771" y="0"/>
            <a:ext cx="4541838"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4" descr="C:\Documents and Settings\itsuno\Desktop\Class\MPID\CNS infection\Greenfield figures\PML Fig 17.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7988" y="-19050"/>
            <a:ext cx="2619375"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5" descr="C:\Documents and Settings\itsuno\Desktop\Class\MPID\CNS infection\Greenfield figures\PML Fig 17.35b.jpg"/>
          <p:cNvPicPr>
            <a:picLocks noChangeAspect="1" noChangeArrowheads="1"/>
          </p:cNvPicPr>
          <p:nvPr/>
        </p:nvPicPr>
        <p:blipFill rotWithShape="1">
          <a:blip r:embed="rId5">
            <a:extLst>
              <a:ext uri="{28A0092B-C50C-407E-A947-70E740481C1C}">
                <a14:useLocalDpi xmlns:a14="http://schemas.microsoft.com/office/drawing/2010/main" val="0"/>
              </a:ext>
            </a:extLst>
          </a:blip>
          <a:srcRect l="24300" t="7725" b="16641"/>
          <a:stretch/>
        </p:blipFill>
        <p:spPr bwMode="auto">
          <a:xfrm>
            <a:off x="267765" y="3238602"/>
            <a:ext cx="4342222" cy="279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bwMode="auto">
          <a:xfrm>
            <a:off x="296794" y="6090419"/>
            <a:ext cx="4159092" cy="457200"/>
          </a:xfrm>
          <a:prstGeom prst="rect">
            <a:avLst/>
          </a:prstGeom>
          <a:noFill/>
          <a:ln w="9525">
            <a:noFill/>
            <a:miter lim="800000"/>
            <a:headEnd/>
            <a:tailEnd/>
          </a:ln>
        </p:spPr>
        <p:txBody>
          <a:bodyPr/>
          <a:lstStyle/>
          <a:p>
            <a:pPr marL="342900" indent="-342900">
              <a:spcBef>
                <a:spcPct val="20000"/>
              </a:spcBef>
              <a:defRPr/>
            </a:pPr>
            <a:r>
              <a:rPr lang="ja-JP" altLang="en-US" sz="2400" b="1" kern="0" dirty="0">
                <a:latin typeface="+mn-lt"/>
              </a:rPr>
              <a:t>奇怪な形態 </a:t>
            </a:r>
            <a:r>
              <a:rPr lang="en-US" altLang="ja-JP" sz="2400" b="1" kern="0" dirty="0"/>
              <a:t>Bizarre-looking</a:t>
            </a:r>
            <a:r>
              <a:rPr lang="ja-JP" altLang="en-US" sz="2400" b="1" kern="0" dirty="0">
                <a:latin typeface="+mn-lt"/>
              </a:rPr>
              <a:t>のアストロサイト</a:t>
            </a:r>
            <a:endParaRPr lang="en-US" sz="2400" b="1" kern="0" dirty="0">
              <a:latin typeface="+mn-lt"/>
            </a:endParaRPr>
          </a:p>
        </p:txBody>
      </p:sp>
      <p:sp>
        <p:nvSpPr>
          <p:cNvPr id="9" name="Content Placeholder 2"/>
          <p:cNvSpPr txBox="1">
            <a:spLocks/>
          </p:cNvSpPr>
          <p:nvPr/>
        </p:nvSpPr>
        <p:spPr bwMode="auto">
          <a:xfrm>
            <a:off x="4455886" y="2881312"/>
            <a:ext cx="4724400" cy="457200"/>
          </a:xfrm>
          <a:prstGeom prst="rect">
            <a:avLst/>
          </a:prstGeom>
          <a:noFill/>
          <a:ln w="9525">
            <a:noFill/>
            <a:miter lim="800000"/>
            <a:headEnd/>
            <a:tailEnd/>
          </a:ln>
        </p:spPr>
        <p:txBody>
          <a:bodyPr/>
          <a:lstStyle/>
          <a:p>
            <a:pPr marL="342900" indent="-342900">
              <a:spcBef>
                <a:spcPct val="20000"/>
              </a:spcBef>
              <a:defRPr/>
            </a:pPr>
            <a:r>
              <a:rPr lang="ja-JP" altLang="en-US" sz="2400" b="1" kern="0" dirty="0">
                <a:latin typeface="+mn-lt"/>
              </a:rPr>
              <a:t>核の大きなオリゴデンドロサイト</a:t>
            </a:r>
            <a:endParaRPr lang="en-US" sz="2400" b="1" kern="0" dirty="0">
              <a:latin typeface="+mn-lt"/>
            </a:endParaRPr>
          </a:p>
        </p:txBody>
      </p:sp>
      <p:sp>
        <p:nvSpPr>
          <p:cNvPr id="10" name="Content Placeholder 2"/>
          <p:cNvSpPr txBox="1">
            <a:spLocks/>
          </p:cNvSpPr>
          <p:nvPr/>
        </p:nvSpPr>
        <p:spPr bwMode="auto">
          <a:xfrm>
            <a:off x="5638800" y="5901290"/>
            <a:ext cx="5181600" cy="457200"/>
          </a:xfrm>
          <a:prstGeom prst="rect">
            <a:avLst/>
          </a:prstGeom>
          <a:noFill/>
          <a:ln w="9525">
            <a:noFill/>
            <a:miter lim="800000"/>
            <a:headEnd/>
            <a:tailEnd/>
          </a:ln>
        </p:spPr>
        <p:txBody>
          <a:bodyPr/>
          <a:lstStyle/>
          <a:p>
            <a:pPr marL="342900" indent="-342900">
              <a:spcBef>
                <a:spcPct val="20000"/>
              </a:spcBef>
              <a:defRPr/>
            </a:pPr>
            <a:r>
              <a:rPr lang="ja-JP" altLang="en-US" sz="2400" b="1" kern="0" dirty="0">
                <a:latin typeface="+mn-lt"/>
              </a:rPr>
              <a:t>ウイルス抗原陽性</a:t>
            </a:r>
            <a:endParaRPr lang="en-US" altLang="ja-JP" sz="2400" b="1" kern="0" dirty="0">
              <a:latin typeface="+mn-lt"/>
            </a:endParaRPr>
          </a:p>
          <a:p>
            <a:pPr marL="342900" indent="-342900">
              <a:spcBef>
                <a:spcPct val="20000"/>
              </a:spcBef>
              <a:defRPr/>
            </a:pPr>
            <a:r>
              <a:rPr lang="ja-JP" altLang="en-US" sz="2400" b="1" kern="0" dirty="0">
                <a:latin typeface="+mn-lt"/>
              </a:rPr>
              <a:t>オリゴデンドロサイト</a:t>
            </a:r>
            <a:endParaRPr lang="en-US" sz="2400" b="1" kern="0" dirty="0">
              <a:latin typeface="+mn-lt"/>
            </a:endParaRPr>
          </a:p>
        </p:txBody>
      </p:sp>
      <p:sp>
        <p:nvSpPr>
          <p:cNvPr id="11" name="Title 1"/>
          <p:cNvSpPr>
            <a:spLocks noGrp="1"/>
          </p:cNvSpPr>
          <p:nvPr>
            <p:ph type="title"/>
          </p:nvPr>
        </p:nvSpPr>
        <p:spPr>
          <a:xfrm>
            <a:off x="0" y="332921"/>
            <a:ext cx="1429885" cy="386556"/>
          </a:xfrm>
        </p:spPr>
        <p:txBody>
          <a:bodyPr/>
          <a:lstStyle/>
          <a:p>
            <a:r>
              <a:rPr lang="en-US" altLang="ja-JP" sz="2800" b="1" dirty="0">
                <a:solidFill>
                  <a:srgbClr val="0000FF"/>
                </a:solidFill>
                <a:latin typeface="+mj-ea"/>
              </a:rPr>
              <a:t>PML</a:t>
            </a:r>
            <a:r>
              <a:rPr lang="ja-JP" altLang="en-US" sz="2800" b="1" dirty="0">
                <a:solidFill>
                  <a:srgbClr val="0000FF"/>
                </a:solidFill>
                <a:latin typeface="+mj-ea"/>
              </a:rPr>
              <a:t>の病理</a:t>
            </a:r>
            <a:endParaRPr lang="en-US" altLang="en-US" sz="2800" b="1" dirty="0">
              <a:solidFill>
                <a:srgbClr val="0000FF"/>
              </a:solidFill>
              <a:latin typeface="+mj-ea"/>
            </a:endParaRPr>
          </a:p>
        </p:txBody>
      </p:sp>
      <p:sp>
        <p:nvSpPr>
          <p:cNvPr id="2" name="正方形/長方形 1"/>
          <p:cNvSpPr/>
          <p:nvPr/>
        </p:nvSpPr>
        <p:spPr>
          <a:xfrm>
            <a:off x="72572" y="1122375"/>
            <a:ext cx="1605416" cy="1938992"/>
          </a:xfrm>
          <a:prstGeom prst="rect">
            <a:avLst/>
          </a:prstGeom>
        </p:spPr>
        <p:txBody>
          <a:bodyPr wrap="square">
            <a:spAutoFit/>
          </a:bodyPr>
          <a:lstStyle/>
          <a:p>
            <a:pPr>
              <a:buFontTx/>
              <a:buNone/>
            </a:pPr>
            <a:r>
              <a:rPr lang="ja-JP" altLang="en-US" sz="2400" b="1" dirty="0"/>
              <a:t>白質</a:t>
            </a:r>
            <a:r>
              <a:rPr lang="en-US" altLang="ja-JP" sz="2400" b="1" dirty="0" err="1"/>
              <a:t>Leuko</a:t>
            </a:r>
            <a:r>
              <a:rPr lang="ja-JP" altLang="en-US" sz="2400" b="1" dirty="0"/>
              <a:t>の多巣性</a:t>
            </a:r>
            <a:r>
              <a:rPr lang="en-US" altLang="ja-JP" sz="2400" b="1" dirty="0"/>
              <a:t>Multifocal</a:t>
            </a:r>
            <a:r>
              <a:rPr lang="ja-JP" altLang="en-US" sz="2400" b="1" dirty="0"/>
              <a:t>病変</a:t>
            </a:r>
            <a:endParaRPr lang="en-US" altLang="en-US" sz="2400" b="1" dirty="0"/>
          </a:p>
        </p:txBody>
      </p:sp>
      <p:sp>
        <p:nvSpPr>
          <p:cNvPr id="4" name="スライド番号プレースホルダー 3"/>
          <p:cNvSpPr>
            <a:spLocks noGrp="1"/>
          </p:cNvSpPr>
          <p:nvPr>
            <p:ph type="sldNum" sz="quarter" idx="12"/>
          </p:nvPr>
        </p:nvSpPr>
        <p:spPr/>
        <p:txBody>
          <a:bodyPr/>
          <a:lstStyle/>
          <a:p>
            <a:pPr>
              <a:defRPr/>
            </a:pPr>
            <a:fld id="{59AD4D59-50AE-43DB-A16B-75679D6267D7}" type="slidenum">
              <a:rPr lang="en-US" altLang="en-US" smtClean="0"/>
              <a:pPr>
                <a:defRPr/>
              </a:pPr>
              <a:t>69</a:t>
            </a:fld>
            <a:endParaRPr lang="en-US"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20914" y="125413"/>
            <a:ext cx="8229600" cy="838200"/>
          </a:xfrm>
        </p:spPr>
        <p:txBody>
          <a:bodyPr/>
          <a:lstStyle/>
          <a:p>
            <a:r>
              <a:rPr lang="ja-JP" altLang="en-US" sz="2800" b="1" dirty="0">
                <a:solidFill>
                  <a:srgbClr val="0000FF"/>
                </a:solidFill>
                <a:latin typeface="+mj-ea"/>
              </a:rPr>
              <a:t>羊の遅発性感染症の原型</a:t>
            </a:r>
            <a:br>
              <a:rPr lang="en-US" altLang="ja-JP" sz="2800" b="1" dirty="0">
                <a:solidFill>
                  <a:srgbClr val="0000FF"/>
                </a:solidFill>
                <a:latin typeface="+mj-ea"/>
              </a:rPr>
            </a:br>
            <a:r>
              <a:rPr lang="en-US" altLang="en-US" sz="2800" b="1" dirty="0">
                <a:solidFill>
                  <a:srgbClr val="0000FF"/>
                </a:solidFill>
                <a:latin typeface="+mj-ea"/>
              </a:rPr>
              <a:t>The prototype slow infections of sheep</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3703962"/>
              </p:ext>
            </p:extLst>
          </p:nvPr>
        </p:nvGraphicFramePr>
        <p:xfrm>
          <a:off x="242889" y="1274370"/>
          <a:ext cx="8901111" cy="4480392"/>
        </p:xfrm>
        <a:graphic>
          <a:graphicData uri="http://schemas.openxmlformats.org/drawingml/2006/table">
            <a:tbl>
              <a:tblPr firstRow="1" bandRow="1">
                <a:tableStyleId>{5C22544A-7EE6-4342-B048-85BDC9FD1C3A}</a:tableStyleId>
              </a:tblPr>
              <a:tblGrid>
                <a:gridCol w="2967037">
                  <a:extLst>
                    <a:ext uri="{9D8B030D-6E8A-4147-A177-3AD203B41FA5}">
                      <a16:colId xmlns:a16="http://schemas.microsoft.com/office/drawing/2014/main" val="20000"/>
                    </a:ext>
                  </a:extLst>
                </a:gridCol>
                <a:gridCol w="2967037">
                  <a:extLst>
                    <a:ext uri="{9D8B030D-6E8A-4147-A177-3AD203B41FA5}">
                      <a16:colId xmlns:a16="http://schemas.microsoft.com/office/drawing/2014/main" val="20001"/>
                    </a:ext>
                  </a:extLst>
                </a:gridCol>
                <a:gridCol w="2967037">
                  <a:extLst>
                    <a:ext uri="{9D8B030D-6E8A-4147-A177-3AD203B41FA5}">
                      <a16:colId xmlns:a16="http://schemas.microsoft.com/office/drawing/2014/main" val="20002"/>
                    </a:ext>
                  </a:extLst>
                </a:gridCol>
              </a:tblGrid>
              <a:tr h="370741">
                <a:tc>
                  <a:txBody>
                    <a:bodyPr/>
                    <a:lstStyle/>
                    <a:p>
                      <a:endParaRPr lang="en-US" sz="1800" b="1" i="0" dirty="0"/>
                    </a:p>
                  </a:txBody>
                  <a:tcPr marT="45708" marB="45708"/>
                </a:tc>
                <a:tc>
                  <a:txBody>
                    <a:bodyPr/>
                    <a:lstStyle/>
                    <a:p>
                      <a:r>
                        <a:rPr lang="ja-JP" altLang="en-US" sz="2400" b="1" i="0" dirty="0"/>
                        <a:t>ビスナ　</a:t>
                      </a:r>
                      <a:r>
                        <a:rPr lang="en-US" sz="2400" b="1" i="0" dirty="0" err="1"/>
                        <a:t>Visna</a:t>
                      </a:r>
                      <a:endParaRPr lang="en-US" sz="2400" b="1" i="0" dirty="0"/>
                    </a:p>
                  </a:txBody>
                  <a:tcPr marT="45708" marB="45708"/>
                </a:tc>
                <a:tc>
                  <a:txBody>
                    <a:bodyPr/>
                    <a:lstStyle/>
                    <a:p>
                      <a:r>
                        <a:rPr lang="ja-JP" altLang="en-US" sz="2400" b="1" i="0" dirty="0"/>
                        <a:t>スクレ</a:t>
                      </a:r>
                      <a:r>
                        <a:rPr lang="en-US" altLang="ja-JP" sz="2400" b="1" i="0" dirty="0"/>
                        <a:t>―</a:t>
                      </a:r>
                      <a:r>
                        <a:rPr lang="ja-JP" altLang="en-US" sz="2400" b="1" i="0" dirty="0"/>
                        <a:t>ピー　</a:t>
                      </a:r>
                      <a:r>
                        <a:rPr lang="en-US" sz="2400" b="1" i="0" dirty="0"/>
                        <a:t>Scrapie</a:t>
                      </a:r>
                    </a:p>
                  </a:txBody>
                  <a:tcPr marT="45708" marB="45708"/>
                </a:tc>
                <a:extLst>
                  <a:ext uri="{0D108BD9-81ED-4DB2-BD59-A6C34878D82A}">
                    <a16:rowId xmlns:a16="http://schemas.microsoft.com/office/drawing/2014/main" val="10000"/>
                  </a:ext>
                </a:extLst>
              </a:tr>
              <a:tr h="370741">
                <a:tc>
                  <a:txBody>
                    <a:bodyPr/>
                    <a:lstStyle/>
                    <a:p>
                      <a:r>
                        <a:rPr lang="ja-JP" altLang="en-US" sz="2400" b="1" i="0" dirty="0"/>
                        <a:t>潜伏期</a:t>
                      </a:r>
                      <a:endParaRPr lang="en-US" sz="2400" b="1" i="0" dirty="0"/>
                    </a:p>
                  </a:txBody>
                  <a:tcPr marT="45708" marB="45708"/>
                </a:tc>
                <a:tc>
                  <a:txBody>
                    <a:bodyPr/>
                    <a:lstStyle/>
                    <a:p>
                      <a:r>
                        <a:rPr lang="en-US" sz="2400" b="1" i="0" dirty="0"/>
                        <a:t>2-7</a:t>
                      </a:r>
                      <a:r>
                        <a:rPr lang="en-US" sz="2400" b="1" i="0" baseline="0" dirty="0"/>
                        <a:t> </a:t>
                      </a:r>
                      <a:r>
                        <a:rPr lang="ja-JP" altLang="en-US" sz="2400" b="1" i="0" baseline="0" dirty="0"/>
                        <a:t>年</a:t>
                      </a:r>
                      <a:endParaRPr lang="en-US" sz="2400" b="1" i="0" dirty="0"/>
                    </a:p>
                  </a:txBody>
                  <a:tcPr marT="45708" marB="45708"/>
                </a:tc>
                <a:tc>
                  <a:txBody>
                    <a:bodyPr/>
                    <a:lstStyle/>
                    <a:p>
                      <a:r>
                        <a:rPr lang="en-US" sz="2400" b="1" i="0" dirty="0"/>
                        <a:t>2-7</a:t>
                      </a:r>
                      <a:r>
                        <a:rPr lang="en-US" sz="2400" b="1" i="0" baseline="0" dirty="0"/>
                        <a:t> </a:t>
                      </a:r>
                      <a:r>
                        <a:rPr lang="ja-JP" altLang="en-US" sz="2400" b="1" i="0" baseline="0" dirty="0"/>
                        <a:t>年</a:t>
                      </a:r>
                      <a:endParaRPr lang="en-US" sz="2400" b="1" i="0" dirty="0"/>
                    </a:p>
                  </a:txBody>
                  <a:tcPr marT="45708" marB="45708"/>
                </a:tc>
                <a:extLst>
                  <a:ext uri="{0D108BD9-81ED-4DB2-BD59-A6C34878D82A}">
                    <a16:rowId xmlns:a16="http://schemas.microsoft.com/office/drawing/2014/main" val="10001"/>
                  </a:ext>
                </a:extLst>
              </a:tr>
              <a:tr h="705931">
                <a:tc>
                  <a:txBody>
                    <a:bodyPr/>
                    <a:lstStyle/>
                    <a:p>
                      <a:r>
                        <a:rPr lang="ja-JP" altLang="en-US" sz="2400" b="1" i="0" dirty="0"/>
                        <a:t>発病</a:t>
                      </a:r>
                      <a:endParaRPr lang="en-US" sz="2400" b="1" i="0" dirty="0"/>
                    </a:p>
                  </a:txBody>
                  <a:tcPr marT="45708" marB="45708"/>
                </a:tc>
                <a:tc>
                  <a:txBody>
                    <a:bodyPr/>
                    <a:lstStyle/>
                    <a:p>
                      <a:r>
                        <a:rPr lang="ja-JP" altLang="en-US" sz="2400" b="1" i="0" dirty="0"/>
                        <a:t>神経兆候は潜行的</a:t>
                      </a:r>
                      <a:r>
                        <a:rPr lang="en-US" sz="2400" b="1" i="0" dirty="0"/>
                        <a:t>Insidious</a:t>
                      </a:r>
                    </a:p>
                  </a:txBody>
                  <a:tcPr marT="45708" marB="45708"/>
                </a:tc>
                <a:tc>
                  <a:txBody>
                    <a:bodyPr/>
                    <a:lstStyle/>
                    <a:p>
                      <a:r>
                        <a:rPr lang="ja-JP" altLang="en-US" sz="2400" b="1" i="0" dirty="0"/>
                        <a:t>神経兆候は潜行的</a:t>
                      </a:r>
                      <a:r>
                        <a:rPr lang="en-US" altLang="ja-JP" sz="2400" b="1" i="0" dirty="0"/>
                        <a:t>Insidious</a:t>
                      </a:r>
                    </a:p>
                  </a:txBody>
                  <a:tcPr marT="45708" marB="45708"/>
                </a:tc>
                <a:extLst>
                  <a:ext uri="{0D108BD9-81ED-4DB2-BD59-A6C34878D82A}">
                    <a16:rowId xmlns:a16="http://schemas.microsoft.com/office/drawing/2014/main" val="10002"/>
                  </a:ext>
                </a:extLst>
              </a:tr>
              <a:tr h="640056">
                <a:tc>
                  <a:txBody>
                    <a:bodyPr/>
                    <a:lstStyle/>
                    <a:p>
                      <a:r>
                        <a:rPr lang="ja-JP" altLang="en-US" sz="2400" b="1" i="0" dirty="0"/>
                        <a:t>経過</a:t>
                      </a:r>
                      <a:endParaRPr lang="en-US" sz="2400" b="1" i="0" dirty="0"/>
                    </a:p>
                  </a:txBody>
                  <a:tcPr marT="45708" marB="45708"/>
                </a:tc>
                <a:tc>
                  <a:txBody>
                    <a:bodyPr/>
                    <a:lstStyle/>
                    <a:p>
                      <a:r>
                        <a:rPr lang="ja-JP" altLang="en-US" sz="2400" b="1" i="0" dirty="0"/>
                        <a:t>致死性進行性</a:t>
                      </a:r>
                      <a:endParaRPr lang="en-US" sz="2400" b="1" i="0" dirty="0"/>
                    </a:p>
                  </a:txBody>
                  <a:tcPr marT="45708" marB="45708"/>
                </a:tc>
                <a:tc>
                  <a:txBody>
                    <a:bodyPr/>
                    <a:lstStyle/>
                    <a:p>
                      <a:r>
                        <a:rPr lang="ja-JP" altLang="en-US" sz="2400" b="1" i="0" dirty="0"/>
                        <a:t>致死性進行性</a:t>
                      </a:r>
                      <a:endParaRPr lang="en-US" sz="2400" b="1" i="0" dirty="0"/>
                    </a:p>
                  </a:txBody>
                  <a:tcPr marT="45708" marB="45708"/>
                </a:tc>
                <a:extLst>
                  <a:ext uri="{0D108BD9-81ED-4DB2-BD59-A6C34878D82A}">
                    <a16:rowId xmlns:a16="http://schemas.microsoft.com/office/drawing/2014/main" val="10003"/>
                  </a:ext>
                </a:extLst>
              </a:tr>
              <a:tr h="914376">
                <a:tc>
                  <a:txBody>
                    <a:bodyPr/>
                    <a:lstStyle/>
                    <a:p>
                      <a:r>
                        <a:rPr lang="ja-JP" altLang="en-US" sz="2400" b="1" i="0" dirty="0"/>
                        <a:t>神経病理</a:t>
                      </a:r>
                      <a:endParaRPr lang="en-US" sz="2400" b="1" i="0" dirty="0"/>
                    </a:p>
                  </a:txBody>
                  <a:tcPr marT="45708" marB="45708"/>
                </a:tc>
                <a:tc>
                  <a:txBody>
                    <a:bodyPr/>
                    <a:lstStyle/>
                    <a:p>
                      <a:r>
                        <a:rPr lang="ja-JP" altLang="en-US" sz="2400" b="1" i="0" baseline="0" dirty="0"/>
                        <a:t>脱髄</a:t>
                      </a:r>
                      <a:r>
                        <a:rPr lang="en-US" sz="2400" b="1" i="0" baseline="0" dirty="0"/>
                        <a:t> </a:t>
                      </a:r>
                    </a:p>
                    <a:p>
                      <a:r>
                        <a:rPr lang="ja-JP" altLang="en-US" sz="2400" b="1" i="0" baseline="0" dirty="0"/>
                        <a:t>炎症</a:t>
                      </a:r>
                      <a:endParaRPr lang="en-US" sz="2400" b="1" i="0" baseline="0" dirty="0"/>
                    </a:p>
                    <a:p>
                      <a:r>
                        <a:rPr lang="ja-JP" altLang="en-US" sz="2400" b="1" i="0" baseline="0" dirty="0"/>
                        <a:t>白質病変</a:t>
                      </a:r>
                      <a:endParaRPr lang="en-US" sz="2400" b="1" i="0" dirty="0"/>
                    </a:p>
                  </a:txBody>
                  <a:tcPr marT="45708" marB="45708"/>
                </a:tc>
                <a:tc>
                  <a:txBody>
                    <a:bodyPr/>
                    <a:lstStyle/>
                    <a:p>
                      <a:r>
                        <a:rPr lang="ja-JP" altLang="en-US" sz="2400" b="1" i="0" dirty="0"/>
                        <a:t>海綿状変化</a:t>
                      </a:r>
                      <a:r>
                        <a:rPr lang="en-US" sz="2400" b="1" i="0" baseline="0" dirty="0"/>
                        <a:t> </a:t>
                      </a:r>
                    </a:p>
                    <a:p>
                      <a:r>
                        <a:rPr lang="ja-JP" altLang="en-US" sz="2400" b="1" i="0" baseline="0" dirty="0"/>
                        <a:t>炎症なし</a:t>
                      </a:r>
                      <a:endParaRPr lang="en-US" sz="2400" b="1" i="0" baseline="0" dirty="0"/>
                    </a:p>
                    <a:p>
                      <a:r>
                        <a:rPr lang="ja-JP" altLang="en-US" sz="2400" b="1" i="0" baseline="0" dirty="0"/>
                        <a:t>灰白質病変</a:t>
                      </a:r>
                      <a:endParaRPr lang="en-US" sz="2400" b="1" i="0" dirty="0"/>
                    </a:p>
                  </a:txBody>
                  <a:tcPr marT="45708" marB="45708"/>
                </a:tc>
                <a:extLst>
                  <a:ext uri="{0D108BD9-81ED-4DB2-BD59-A6C34878D82A}">
                    <a16:rowId xmlns:a16="http://schemas.microsoft.com/office/drawing/2014/main" val="10004"/>
                  </a:ext>
                </a:extLst>
              </a:tr>
              <a:tr h="370741">
                <a:tc>
                  <a:txBody>
                    <a:bodyPr/>
                    <a:lstStyle/>
                    <a:p>
                      <a:r>
                        <a:rPr lang="ja-JP" altLang="en-US" sz="2400" b="1" i="0" dirty="0"/>
                        <a:t>免疫応答</a:t>
                      </a:r>
                      <a:endParaRPr lang="en-US" sz="2400" b="1" i="0" dirty="0"/>
                    </a:p>
                  </a:txBody>
                  <a:tcPr marT="45708" marB="45708"/>
                </a:tc>
                <a:tc>
                  <a:txBody>
                    <a:bodyPr/>
                    <a:lstStyle/>
                    <a:p>
                      <a:r>
                        <a:rPr lang="ja-JP" altLang="en-US" sz="2400" b="1" i="0" dirty="0"/>
                        <a:t>液性・細胞性</a:t>
                      </a:r>
                      <a:endParaRPr lang="en-US" sz="2400" b="1" i="0" dirty="0"/>
                    </a:p>
                  </a:txBody>
                  <a:tcPr marT="45708" marB="45708"/>
                </a:tc>
                <a:tc>
                  <a:txBody>
                    <a:bodyPr/>
                    <a:lstStyle/>
                    <a:p>
                      <a:r>
                        <a:rPr lang="ja-JP" altLang="en-US" sz="2400" b="1" i="0" dirty="0"/>
                        <a:t>なし</a:t>
                      </a:r>
                      <a:endParaRPr lang="en-US" sz="2400" b="1" i="0" dirty="0"/>
                    </a:p>
                  </a:txBody>
                  <a:tcPr marT="45708" marB="45708"/>
                </a:tc>
                <a:extLst>
                  <a:ext uri="{0D108BD9-81ED-4DB2-BD59-A6C34878D82A}">
                    <a16:rowId xmlns:a16="http://schemas.microsoft.com/office/drawing/2014/main" val="10005"/>
                  </a:ext>
                </a:extLst>
              </a:tr>
              <a:tr h="370741">
                <a:tc>
                  <a:txBody>
                    <a:bodyPr/>
                    <a:lstStyle/>
                    <a:p>
                      <a:r>
                        <a:rPr lang="ja-JP" altLang="en-US" sz="2400" b="1" i="0" dirty="0"/>
                        <a:t>病因</a:t>
                      </a:r>
                      <a:endParaRPr lang="en-US" sz="2400" b="1" i="0" dirty="0"/>
                    </a:p>
                  </a:txBody>
                  <a:tcPr marT="45708" marB="45708"/>
                </a:tc>
                <a:tc>
                  <a:txBody>
                    <a:bodyPr/>
                    <a:lstStyle/>
                    <a:p>
                      <a:r>
                        <a:rPr lang="ja-JP" altLang="en-US" sz="2400" b="1" i="0" dirty="0"/>
                        <a:t>レトロウイルス</a:t>
                      </a:r>
                      <a:endParaRPr lang="en-US" sz="2400" b="1" i="0" dirty="0"/>
                    </a:p>
                  </a:txBody>
                  <a:tcPr marT="45708" marB="45708"/>
                </a:tc>
                <a:tc>
                  <a:txBody>
                    <a:bodyPr/>
                    <a:lstStyle/>
                    <a:p>
                      <a:r>
                        <a:rPr lang="ja-JP" altLang="en-US" sz="2400" b="1" i="0" dirty="0"/>
                        <a:t>プリオン </a:t>
                      </a:r>
                      <a:r>
                        <a:rPr lang="en-US" sz="2400" b="1" i="0" dirty="0"/>
                        <a:t>Prion</a:t>
                      </a:r>
                    </a:p>
                  </a:txBody>
                  <a:tcPr marT="45708" marB="45708"/>
                </a:tc>
                <a:extLst>
                  <a:ext uri="{0D108BD9-81ED-4DB2-BD59-A6C34878D82A}">
                    <a16:rowId xmlns:a16="http://schemas.microsoft.com/office/drawing/2014/main" val="10006"/>
                  </a:ext>
                </a:extLst>
              </a:tr>
            </a:tbl>
          </a:graphicData>
        </a:graphic>
      </p:graphicFrame>
      <p:sp>
        <p:nvSpPr>
          <p:cNvPr id="9253" name="TextBox 4"/>
          <p:cNvSpPr txBox="1">
            <a:spLocks noChangeArrowheads="1"/>
          </p:cNvSpPr>
          <p:nvPr/>
        </p:nvSpPr>
        <p:spPr bwMode="auto">
          <a:xfrm>
            <a:off x="2743200" y="6248400"/>
            <a:ext cx="6118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b="1">
                <a:latin typeface="Arial" panose="020B0604020202020204" pitchFamily="34" charset="0"/>
              </a:rPr>
              <a:t>Johnson RT.  Viral infections of the nervous system 2</a:t>
            </a:r>
            <a:r>
              <a:rPr lang="en-US" altLang="en-US" sz="1200" b="1" baseline="30000">
                <a:latin typeface="Arial" panose="020B0604020202020204" pitchFamily="34" charset="0"/>
              </a:rPr>
              <a:t>nd</a:t>
            </a:r>
            <a:r>
              <a:rPr lang="en-US" altLang="en-US" sz="1200" b="1">
                <a:latin typeface="Arial" panose="020B0604020202020204" pitchFamily="34" charset="0"/>
              </a:rPr>
              <a:t> edition, pp228, Table 10.1</a:t>
            </a:r>
          </a:p>
        </p:txBody>
      </p:sp>
      <p:cxnSp>
        <p:nvCxnSpPr>
          <p:cNvPr id="6" name="Straight Connector 5"/>
          <p:cNvCxnSpPr>
            <a:cxnSpLocks/>
          </p:cNvCxnSpPr>
          <p:nvPr/>
        </p:nvCxnSpPr>
        <p:spPr>
          <a:xfrm>
            <a:off x="6172200" y="4038600"/>
            <a:ext cx="1676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a:off x="6196012" y="4419600"/>
            <a:ext cx="12715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253162" y="4800600"/>
            <a:ext cx="14859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7</a:t>
            </a:fld>
            <a:endParaRPr lang="en-US" alt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56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9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6973"/>
          <a:stretch/>
        </p:blipFill>
        <p:spPr bwMode="auto">
          <a:xfrm>
            <a:off x="685800" y="1"/>
            <a:ext cx="6908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9" y="4387851"/>
            <a:ext cx="3038021"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9424" y="4421414"/>
            <a:ext cx="2975464"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4454066"/>
            <a:ext cx="2937566" cy="240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Box 8"/>
          <p:cNvSpPr txBox="1">
            <a:spLocks noChangeArrowheads="1"/>
          </p:cNvSpPr>
          <p:nvPr/>
        </p:nvSpPr>
        <p:spPr bwMode="auto">
          <a:xfrm>
            <a:off x="1142592" y="3887774"/>
            <a:ext cx="36840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ja-JP" altLang="en-US" sz="2400" b="1" dirty="0">
                <a:solidFill>
                  <a:schemeClr val="bg1"/>
                </a:solidFill>
                <a:latin typeface="Arial" panose="020B0604020202020204" pitchFamily="34" charset="0"/>
              </a:rPr>
              <a:t>脱髄</a:t>
            </a:r>
            <a:r>
              <a:rPr lang="en-US" altLang="en-US" sz="2400" b="1" dirty="0">
                <a:solidFill>
                  <a:schemeClr val="bg1"/>
                </a:solidFill>
                <a:latin typeface="Arial" panose="020B0604020202020204" pitchFamily="34" charset="0"/>
              </a:rPr>
              <a:t>                 </a:t>
            </a:r>
            <a:r>
              <a:rPr lang="ja-JP" altLang="en-US" sz="2400" b="1" dirty="0">
                <a:solidFill>
                  <a:schemeClr val="bg1"/>
                </a:solidFill>
                <a:latin typeface="Arial" panose="020B0604020202020204" pitchFamily="34" charset="0"/>
              </a:rPr>
              <a:t>　　　　　　　</a:t>
            </a:r>
            <a:endParaRPr lang="en-US" altLang="en-US" sz="2400" b="1" dirty="0">
              <a:solidFill>
                <a:schemeClr val="bg1"/>
              </a:solidFill>
              <a:latin typeface="Arial" panose="020B0604020202020204" pitchFamily="34" charset="0"/>
            </a:endParaRPr>
          </a:p>
        </p:txBody>
      </p:sp>
      <p:sp>
        <p:nvSpPr>
          <p:cNvPr id="25609" name="Oval 158"/>
          <p:cNvSpPr>
            <a:spLocks noChangeArrowheads="1"/>
          </p:cNvSpPr>
          <p:nvPr/>
        </p:nvSpPr>
        <p:spPr bwMode="auto">
          <a:xfrm>
            <a:off x="6956425" y="2106613"/>
            <a:ext cx="255588" cy="85725"/>
          </a:xfrm>
          <a:prstGeom prst="ellipse">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5610" name="Line 159"/>
          <p:cNvSpPr>
            <a:spLocks noChangeShapeType="1"/>
          </p:cNvSpPr>
          <p:nvPr/>
        </p:nvSpPr>
        <p:spPr bwMode="auto">
          <a:xfrm flipV="1">
            <a:off x="6892925" y="2103438"/>
            <a:ext cx="1465263" cy="53975"/>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11" name="Line 160"/>
          <p:cNvSpPr>
            <a:spLocks noChangeShapeType="1"/>
          </p:cNvSpPr>
          <p:nvPr/>
        </p:nvSpPr>
        <p:spPr bwMode="auto">
          <a:xfrm>
            <a:off x="6897688" y="2151063"/>
            <a:ext cx="1465262" cy="14287"/>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12" name="Oval 161"/>
          <p:cNvSpPr>
            <a:spLocks noChangeArrowheads="1"/>
          </p:cNvSpPr>
          <p:nvPr/>
        </p:nvSpPr>
        <p:spPr bwMode="auto">
          <a:xfrm>
            <a:off x="7248525" y="2106613"/>
            <a:ext cx="246063" cy="84137"/>
          </a:xfrm>
          <a:prstGeom prst="ellipse">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5613" name="Oval 162"/>
          <p:cNvSpPr>
            <a:spLocks noChangeArrowheads="1"/>
          </p:cNvSpPr>
          <p:nvPr/>
        </p:nvSpPr>
        <p:spPr bwMode="auto">
          <a:xfrm>
            <a:off x="7518400" y="2106613"/>
            <a:ext cx="255588" cy="90487"/>
          </a:xfrm>
          <a:prstGeom prst="ellipse">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5614" name="Oval 163"/>
          <p:cNvSpPr>
            <a:spLocks noChangeArrowheads="1"/>
          </p:cNvSpPr>
          <p:nvPr/>
        </p:nvSpPr>
        <p:spPr bwMode="auto">
          <a:xfrm>
            <a:off x="8086725" y="2074863"/>
            <a:ext cx="280988" cy="136525"/>
          </a:xfrm>
          <a:prstGeom prst="ellipse">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5615" name="Oval 164"/>
          <p:cNvSpPr>
            <a:spLocks noChangeArrowheads="1"/>
          </p:cNvSpPr>
          <p:nvPr/>
        </p:nvSpPr>
        <p:spPr bwMode="auto">
          <a:xfrm>
            <a:off x="8475663" y="2092325"/>
            <a:ext cx="142875" cy="76200"/>
          </a:xfrm>
          <a:prstGeom prst="ellipse">
            <a:avLst/>
          </a:pr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5616" name="Oval 165"/>
          <p:cNvSpPr>
            <a:spLocks noChangeArrowheads="1"/>
          </p:cNvSpPr>
          <p:nvPr/>
        </p:nvSpPr>
        <p:spPr bwMode="auto">
          <a:xfrm>
            <a:off x="8372475" y="1968500"/>
            <a:ext cx="566738" cy="341313"/>
          </a:xfrm>
          <a:prstGeom prst="ellipse">
            <a:avLst/>
          </a:pr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5617" name="Line 166"/>
          <p:cNvSpPr>
            <a:spLocks noChangeShapeType="1"/>
          </p:cNvSpPr>
          <p:nvPr/>
        </p:nvSpPr>
        <p:spPr bwMode="auto">
          <a:xfrm flipV="1">
            <a:off x="8861425" y="1931988"/>
            <a:ext cx="130175" cy="8255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18" name="Line 167"/>
          <p:cNvSpPr>
            <a:spLocks noChangeShapeType="1"/>
          </p:cNvSpPr>
          <p:nvPr/>
        </p:nvSpPr>
        <p:spPr bwMode="auto">
          <a:xfrm>
            <a:off x="8920163" y="2214563"/>
            <a:ext cx="242887" cy="1905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19" name="Line 168"/>
          <p:cNvSpPr>
            <a:spLocks noChangeShapeType="1"/>
          </p:cNvSpPr>
          <p:nvPr/>
        </p:nvSpPr>
        <p:spPr bwMode="auto">
          <a:xfrm>
            <a:off x="8751888" y="2289175"/>
            <a:ext cx="33337" cy="149225"/>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20" name="Line 169"/>
          <p:cNvSpPr>
            <a:spLocks noChangeShapeType="1"/>
          </p:cNvSpPr>
          <p:nvPr/>
        </p:nvSpPr>
        <p:spPr bwMode="auto">
          <a:xfrm flipH="1">
            <a:off x="8488363" y="2325688"/>
            <a:ext cx="127000" cy="103187"/>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21" name="Line 170"/>
          <p:cNvSpPr>
            <a:spLocks noChangeShapeType="1"/>
          </p:cNvSpPr>
          <p:nvPr/>
        </p:nvSpPr>
        <p:spPr bwMode="auto">
          <a:xfrm flipH="1">
            <a:off x="8480425" y="2306638"/>
            <a:ext cx="38100" cy="131762"/>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22" name="Line 171"/>
          <p:cNvSpPr>
            <a:spLocks noChangeShapeType="1"/>
          </p:cNvSpPr>
          <p:nvPr/>
        </p:nvSpPr>
        <p:spPr bwMode="auto">
          <a:xfrm flipH="1">
            <a:off x="8886825" y="1954213"/>
            <a:ext cx="103188" cy="90487"/>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23" name="Line 172"/>
          <p:cNvSpPr>
            <a:spLocks noChangeShapeType="1"/>
          </p:cNvSpPr>
          <p:nvPr/>
        </p:nvSpPr>
        <p:spPr bwMode="auto">
          <a:xfrm flipH="1" flipV="1">
            <a:off x="8920163" y="2139950"/>
            <a:ext cx="288925" cy="119063"/>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24" name="Line 173"/>
          <p:cNvSpPr>
            <a:spLocks noChangeShapeType="1"/>
          </p:cNvSpPr>
          <p:nvPr/>
        </p:nvSpPr>
        <p:spPr bwMode="auto">
          <a:xfrm>
            <a:off x="8683625" y="2325688"/>
            <a:ext cx="107950" cy="13335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25" name="Line 174"/>
          <p:cNvSpPr>
            <a:spLocks noChangeShapeType="1"/>
          </p:cNvSpPr>
          <p:nvPr/>
        </p:nvSpPr>
        <p:spPr bwMode="auto">
          <a:xfrm>
            <a:off x="7172325" y="2147888"/>
            <a:ext cx="1163638" cy="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26" name="Line 175"/>
          <p:cNvSpPr>
            <a:spLocks noChangeShapeType="1"/>
          </p:cNvSpPr>
          <p:nvPr/>
        </p:nvSpPr>
        <p:spPr bwMode="auto">
          <a:xfrm>
            <a:off x="7131050" y="2151063"/>
            <a:ext cx="47625" cy="0"/>
          </a:xfrm>
          <a:prstGeom prst="line">
            <a:avLst/>
          </a:prstGeom>
          <a:noFill/>
          <a:ln w="508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27" name="Line 176"/>
          <p:cNvSpPr>
            <a:spLocks noChangeShapeType="1"/>
          </p:cNvSpPr>
          <p:nvPr/>
        </p:nvSpPr>
        <p:spPr bwMode="auto">
          <a:xfrm flipV="1">
            <a:off x="7469188" y="2125663"/>
            <a:ext cx="862012" cy="23812"/>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28" name="Line 177"/>
          <p:cNvSpPr>
            <a:spLocks noChangeShapeType="1"/>
          </p:cNvSpPr>
          <p:nvPr/>
        </p:nvSpPr>
        <p:spPr bwMode="auto">
          <a:xfrm>
            <a:off x="7839075" y="2154238"/>
            <a:ext cx="482600" cy="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29" name="Line 178"/>
          <p:cNvSpPr>
            <a:spLocks noChangeShapeType="1"/>
          </p:cNvSpPr>
          <p:nvPr/>
        </p:nvSpPr>
        <p:spPr bwMode="auto">
          <a:xfrm flipV="1">
            <a:off x="7800975" y="2136775"/>
            <a:ext cx="109538" cy="2540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30" name="Line 179"/>
          <p:cNvSpPr>
            <a:spLocks noChangeShapeType="1"/>
          </p:cNvSpPr>
          <p:nvPr/>
        </p:nvSpPr>
        <p:spPr bwMode="auto">
          <a:xfrm flipV="1">
            <a:off x="7802563" y="2151063"/>
            <a:ext cx="555625" cy="26987"/>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31" name="Line 180"/>
          <p:cNvSpPr>
            <a:spLocks noChangeShapeType="1"/>
          </p:cNvSpPr>
          <p:nvPr/>
        </p:nvSpPr>
        <p:spPr bwMode="auto">
          <a:xfrm flipV="1">
            <a:off x="7972425" y="2109788"/>
            <a:ext cx="374650" cy="30162"/>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32" name="Line 181"/>
          <p:cNvSpPr>
            <a:spLocks noChangeShapeType="1"/>
          </p:cNvSpPr>
          <p:nvPr/>
        </p:nvSpPr>
        <p:spPr bwMode="auto">
          <a:xfrm>
            <a:off x="8347075" y="2139950"/>
            <a:ext cx="4763" cy="3175"/>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33" name="Line 182"/>
          <p:cNvSpPr>
            <a:spLocks noChangeShapeType="1"/>
          </p:cNvSpPr>
          <p:nvPr/>
        </p:nvSpPr>
        <p:spPr bwMode="auto">
          <a:xfrm flipH="1">
            <a:off x="8310563" y="2157413"/>
            <a:ext cx="46037" cy="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34" name="Line 183"/>
          <p:cNvSpPr>
            <a:spLocks noChangeShapeType="1"/>
          </p:cNvSpPr>
          <p:nvPr/>
        </p:nvSpPr>
        <p:spPr bwMode="auto">
          <a:xfrm>
            <a:off x="8347075" y="2149475"/>
            <a:ext cx="4763" cy="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35" name="Line 185"/>
          <p:cNvSpPr>
            <a:spLocks noChangeShapeType="1"/>
          </p:cNvSpPr>
          <p:nvPr/>
        </p:nvSpPr>
        <p:spPr bwMode="auto">
          <a:xfrm flipH="1" flipV="1">
            <a:off x="8328025" y="1858963"/>
            <a:ext cx="114300" cy="155575"/>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36" name="Line 186"/>
          <p:cNvSpPr>
            <a:spLocks noChangeShapeType="1"/>
          </p:cNvSpPr>
          <p:nvPr/>
        </p:nvSpPr>
        <p:spPr bwMode="auto">
          <a:xfrm>
            <a:off x="8347075" y="1876425"/>
            <a:ext cx="163513" cy="7778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37" name="Line 187"/>
          <p:cNvSpPr>
            <a:spLocks noChangeShapeType="1"/>
          </p:cNvSpPr>
          <p:nvPr/>
        </p:nvSpPr>
        <p:spPr bwMode="auto">
          <a:xfrm flipV="1">
            <a:off x="8683625" y="1803400"/>
            <a:ext cx="38100" cy="163513"/>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5638" name="Line 188"/>
          <p:cNvSpPr>
            <a:spLocks noChangeShapeType="1"/>
          </p:cNvSpPr>
          <p:nvPr/>
        </p:nvSpPr>
        <p:spPr bwMode="auto">
          <a:xfrm>
            <a:off x="8721725" y="1803400"/>
            <a:ext cx="19050" cy="15240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cxnSp>
        <p:nvCxnSpPr>
          <p:cNvPr id="64" name="Straight Arrow Connector 63"/>
          <p:cNvCxnSpPr>
            <a:cxnSpLocks/>
          </p:cNvCxnSpPr>
          <p:nvPr/>
        </p:nvCxnSpPr>
        <p:spPr>
          <a:xfrm flipV="1">
            <a:off x="4876800" y="2057400"/>
            <a:ext cx="0" cy="183037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cxnSpLocks/>
          </p:cNvCxnSpPr>
          <p:nvPr/>
        </p:nvCxnSpPr>
        <p:spPr>
          <a:xfrm flipH="1" flipV="1">
            <a:off x="4343400" y="2971801"/>
            <a:ext cx="152400" cy="91597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cxnSpLocks/>
          </p:cNvCxnSpPr>
          <p:nvPr/>
        </p:nvCxnSpPr>
        <p:spPr>
          <a:xfrm flipV="1">
            <a:off x="3851275" y="2190750"/>
            <a:ext cx="0" cy="1697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6281738" y="3685062"/>
            <a:ext cx="2509838" cy="830997"/>
          </a:xfrm>
          <a:prstGeom prst="rect">
            <a:avLst/>
          </a:prstGeom>
        </p:spPr>
        <p:txBody>
          <a:bodyPr wrap="square">
            <a:spAutoFit/>
          </a:bodyPr>
          <a:lstStyle/>
          <a:p>
            <a:r>
              <a:rPr lang="ja-JP" altLang="en-US" sz="2400" b="1" dirty="0">
                <a:solidFill>
                  <a:schemeClr val="bg1"/>
                </a:solidFill>
              </a:rPr>
              <a:t>腫大したオリデンドロサイトの核</a:t>
            </a:r>
            <a:endParaRPr lang="ja-JP" altLang="en-US" sz="2400" dirty="0">
              <a:solidFill>
                <a:schemeClr val="bg1"/>
              </a:solidFill>
            </a:endParaRPr>
          </a:p>
        </p:txBody>
      </p:sp>
      <p:cxnSp>
        <p:nvCxnSpPr>
          <p:cNvPr id="50" name="Straight Arrow Connector 54"/>
          <p:cNvCxnSpPr/>
          <p:nvPr/>
        </p:nvCxnSpPr>
        <p:spPr>
          <a:xfrm flipH="1" flipV="1">
            <a:off x="5529263" y="2415430"/>
            <a:ext cx="1881187" cy="1313275"/>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4"/>
          <p:cNvCxnSpPr/>
          <p:nvPr/>
        </p:nvCxnSpPr>
        <p:spPr>
          <a:xfrm flipH="1" flipV="1">
            <a:off x="3429000" y="2841481"/>
            <a:ext cx="2754314" cy="1291784"/>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3198122" y="3898968"/>
            <a:ext cx="2871299" cy="461665"/>
          </a:xfrm>
          <a:prstGeom prst="rect">
            <a:avLst/>
          </a:prstGeom>
        </p:spPr>
        <p:txBody>
          <a:bodyPr wrap="none">
            <a:spAutoFit/>
          </a:bodyPr>
          <a:lstStyle/>
          <a:p>
            <a:r>
              <a:rPr lang="ja-JP" altLang="en-US" sz="2400" b="1" dirty="0">
                <a:solidFill>
                  <a:schemeClr val="bg1"/>
                </a:solidFill>
              </a:rPr>
              <a:t>奇怪なアストロサイト</a:t>
            </a:r>
            <a:endParaRPr lang="ja-JP" altLang="en-US" sz="2400" dirty="0">
              <a:solidFill>
                <a:schemeClr val="bg1"/>
              </a:solidFill>
            </a:endParaRPr>
          </a:p>
        </p:txBody>
      </p:sp>
      <p:sp>
        <p:nvSpPr>
          <p:cNvPr id="61" name="Title 1"/>
          <p:cNvSpPr>
            <a:spLocks noGrp="1"/>
          </p:cNvSpPr>
          <p:nvPr>
            <p:ph type="title"/>
          </p:nvPr>
        </p:nvSpPr>
        <p:spPr>
          <a:xfrm>
            <a:off x="7533481" y="799467"/>
            <a:ext cx="1677988" cy="386556"/>
          </a:xfrm>
        </p:spPr>
        <p:txBody>
          <a:bodyPr/>
          <a:lstStyle/>
          <a:p>
            <a:r>
              <a:rPr lang="en-US" altLang="ja-JP" sz="3200" b="1" dirty="0">
                <a:solidFill>
                  <a:schemeClr val="bg1"/>
                </a:solidFill>
              </a:rPr>
              <a:t>PML</a:t>
            </a:r>
            <a:r>
              <a:rPr lang="ja-JP" altLang="en-US" sz="3200" b="1" dirty="0">
                <a:solidFill>
                  <a:schemeClr val="bg1"/>
                </a:solidFill>
              </a:rPr>
              <a:t>の病理</a:t>
            </a:r>
            <a:endParaRPr lang="en-US" altLang="en-US" sz="3200" b="1" dirty="0">
              <a:solidFill>
                <a:schemeClr val="bg1"/>
              </a:solidFill>
            </a:endParaRPr>
          </a:p>
        </p:txBody>
      </p:sp>
      <p:sp>
        <p:nvSpPr>
          <p:cNvPr id="11" name="スライド番号プレースホルダー 10"/>
          <p:cNvSpPr>
            <a:spLocks noGrp="1"/>
          </p:cNvSpPr>
          <p:nvPr>
            <p:ph type="sldNum" sz="quarter" idx="12"/>
          </p:nvPr>
        </p:nvSpPr>
        <p:spPr/>
        <p:txBody>
          <a:bodyPr/>
          <a:lstStyle/>
          <a:p>
            <a:pPr>
              <a:defRPr/>
            </a:pPr>
            <a:fld id="{59AD4D59-50AE-43DB-A16B-75679D6267D7}" type="slidenum">
              <a:rPr lang="en-US" altLang="en-US" smtClean="0"/>
              <a:pPr>
                <a:defRPr/>
              </a:pPr>
              <a:t>70</a:t>
            </a:fld>
            <a:endParaRPr lang="en-US" alt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a:xfrm>
            <a:off x="-26894" y="0"/>
            <a:ext cx="8991600" cy="792797"/>
          </a:xfrm>
        </p:spPr>
        <p:txBody>
          <a:bodyPr/>
          <a:lstStyle/>
          <a:p>
            <a:r>
              <a:rPr lang="ja-JP" altLang="en-US" sz="2800" b="1" dirty="0">
                <a:solidFill>
                  <a:srgbClr val="0000FF"/>
                </a:solidFill>
                <a:latin typeface="+mj-ea"/>
              </a:rPr>
              <a:t>抗</a:t>
            </a:r>
            <a:r>
              <a:rPr lang="en-US" altLang="en-US" sz="2800" b="1" dirty="0">
                <a:solidFill>
                  <a:srgbClr val="0000FF"/>
                </a:solidFill>
                <a:latin typeface="+mj-ea"/>
              </a:rPr>
              <a:t>VLA-4 </a:t>
            </a:r>
            <a:r>
              <a:rPr lang="ja-JP" altLang="en-US" sz="2800" b="1" dirty="0">
                <a:solidFill>
                  <a:srgbClr val="0000FF"/>
                </a:solidFill>
                <a:latin typeface="+mj-ea"/>
              </a:rPr>
              <a:t>抗体投与で多発性硬化症患者に</a:t>
            </a:r>
            <a:r>
              <a:rPr lang="en-US" altLang="ja-JP" sz="2800" b="1" dirty="0">
                <a:solidFill>
                  <a:srgbClr val="0000FF"/>
                </a:solidFill>
                <a:latin typeface="+mj-ea"/>
              </a:rPr>
              <a:t>PML</a:t>
            </a:r>
            <a:r>
              <a:rPr lang="ja-JP" altLang="en-US" sz="2800" b="1" dirty="0">
                <a:solidFill>
                  <a:srgbClr val="0000FF"/>
                </a:solidFill>
                <a:latin typeface="+mj-ea"/>
              </a:rPr>
              <a:t>が発生</a:t>
            </a:r>
            <a:endParaRPr lang="en-US" altLang="en-US" sz="2800" b="1" dirty="0">
              <a:solidFill>
                <a:srgbClr val="0000FF"/>
              </a:solidFill>
              <a:latin typeface="+mj-ea"/>
            </a:endParaRPr>
          </a:p>
        </p:txBody>
      </p:sp>
      <p:sp>
        <p:nvSpPr>
          <p:cNvPr id="26627" name="Content Placeholder 2"/>
          <p:cNvSpPr>
            <a:spLocks noGrp="1"/>
          </p:cNvSpPr>
          <p:nvPr>
            <p:ph idx="1"/>
          </p:nvPr>
        </p:nvSpPr>
        <p:spPr>
          <a:xfrm>
            <a:off x="339725" y="914717"/>
            <a:ext cx="4765675" cy="4525963"/>
          </a:xfrm>
        </p:spPr>
        <p:txBody>
          <a:bodyPr/>
          <a:lstStyle/>
          <a:p>
            <a:pPr>
              <a:buClr>
                <a:srgbClr val="FF0000"/>
              </a:buClr>
              <a:buFont typeface="Wingdings" panose="05000000000000000000" pitchFamily="2" charset="2"/>
              <a:buChar char="l"/>
            </a:pPr>
            <a:r>
              <a:rPr lang="ja-JP" altLang="en-US" sz="2400" b="1" dirty="0">
                <a:latin typeface="+mj-ea"/>
                <a:ea typeface="+mj-ea"/>
              </a:rPr>
              <a:t>ナタリズマブ </a:t>
            </a:r>
            <a:r>
              <a:rPr lang="en-US" altLang="en-US" sz="2400" b="1" dirty="0">
                <a:latin typeface="+mj-ea"/>
                <a:ea typeface="+mj-ea"/>
              </a:rPr>
              <a:t>Natalizumab </a:t>
            </a:r>
            <a:r>
              <a:rPr lang="ja-JP" altLang="en-US" sz="2400" b="1" dirty="0" err="1">
                <a:latin typeface="+mj-ea"/>
                <a:ea typeface="+mj-ea"/>
              </a:rPr>
              <a:t>は接</a:t>
            </a:r>
            <a:r>
              <a:rPr lang="ja-JP" altLang="en-US" sz="2400" b="1" dirty="0">
                <a:latin typeface="+mj-ea"/>
                <a:ea typeface="+mj-ea"/>
              </a:rPr>
              <a:t>着分子</a:t>
            </a:r>
            <a:r>
              <a:rPr lang="en-US" altLang="en-US" sz="2400" b="1" dirty="0">
                <a:latin typeface="+mj-ea"/>
                <a:ea typeface="+mj-ea"/>
              </a:rPr>
              <a:t>VLA-4 </a:t>
            </a:r>
            <a:r>
              <a:rPr lang="ja-JP" altLang="en-US" sz="2400" b="1" dirty="0">
                <a:latin typeface="+mj-ea"/>
                <a:ea typeface="+mj-ea"/>
              </a:rPr>
              <a:t>（</a:t>
            </a:r>
            <a:r>
              <a:rPr lang="en-US" altLang="en-US" sz="2400" b="1" dirty="0">
                <a:latin typeface="+mj-ea"/>
                <a:ea typeface="+mj-ea"/>
              </a:rPr>
              <a:t>very late antigen </a:t>
            </a:r>
            <a:r>
              <a:rPr lang="en-US" altLang="ja-JP" sz="2400" b="1" dirty="0">
                <a:latin typeface="+mj-ea"/>
                <a:ea typeface="+mj-ea"/>
              </a:rPr>
              <a:t>4</a:t>
            </a:r>
            <a:r>
              <a:rPr lang="ja-JP" altLang="en-US" sz="2400" b="1" dirty="0" err="1">
                <a:latin typeface="+mj-ea"/>
                <a:ea typeface="+mj-ea"/>
              </a:rPr>
              <a:t>、</a:t>
            </a:r>
            <a:r>
              <a:rPr lang="el-GR" altLang="en-US" sz="2400" b="1" dirty="0">
                <a:latin typeface="+mj-ea"/>
                <a:ea typeface="+mj-ea"/>
              </a:rPr>
              <a:t>α</a:t>
            </a:r>
            <a:r>
              <a:rPr lang="en-US" altLang="en-US" sz="2400" b="1" dirty="0">
                <a:latin typeface="+mj-ea"/>
                <a:ea typeface="+mj-ea"/>
              </a:rPr>
              <a:t>4</a:t>
            </a:r>
            <a:r>
              <a:rPr lang="el-GR" altLang="en-US" sz="2400" b="1" dirty="0">
                <a:latin typeface="+mj-ea"/>
                <a:ea typeface="+mj-ea"/>
              </a:rPr>
              <a:t>β</a:t>
            </a:r>
            <a:r>
              <a:rPr lang="en-US" altLang="en-US" sz="2400" b="1" dirty="0">
                <a:latin typeface="+mj-ea"/>
                <a:ea typeface="+mj-ea"/>
              </a:rPr>
              <a:t>1</a:t>
            </a:r>
            <a:r>
              <a:rPr lang="ja-JP" altLang="en-US" sz="2400" b="1" dirty="0">
                <a:latin typeface="+mj-ea"/>
                <a:ea typeface="+mj-ea"/>
              </a:rPr>
              <a:t>インテグリン）</a:t>
            </a:r>
            <a:r>
              <a:rPr lang="en-US" altLang="ja-JP" sz="2400" b="1" dirty="0">
                <a:latin typeface="+mj-ea"/>
                <a:ea typeface="+mj-ea"/>
              </a:rPr>
              <a:t> </a:t>
            </a:r>
            <a:r>
              <a:rPr lang="ja-JP" altLang="en-US" sz="2400" b="1" dirty="0">
                <a:latin typeface="+mj-ea"/>
                <a:ea typeface="+mj-ea"/>
              </a:rPr>
              <a:t>に対する抗体</a:t>
            </a:r>
            <a:endParaRPr lang="en-US" altLang="ja-JP" sz="2400" b="1" dirty="0">
              <a:latin typeface="+mj-ea"/>
              <a:ea typeface="+mj-ea"/>
            </a:endParaRPr>
          </a:p>
          <a:p>
            <a:pPr>
              <a:buClr>
                <a:srgbClr val="FF0000"/>
              </a:buClr>
              <a:buFont typeface="Wingdings" panose="05000000000000000000" pitchFamily="2" charset="2"/>
              <a:buChar char="l"/>
            </a:pPr>
            <a:r>
              <a:rPr lang="en-US" altLang="ja-JP" sz="2400" b="1" dirty="0">
                <a:latin typeface="+mj-ea"/>
                <a:ea typeface="+mj-ea"/>
              </a:rPr>
              <a:t>T</a:t>
            </a:r>
            <a:r>
              <a:rPr lang="ja-JP" altLang="en-US" sz="2400" b="1" dirty="0">
                <a:latin typeface="+mj-ea"/>
                <a:ea typeface="+mj-ea"/>
              </a:rPr>
              <a:t>細胞上の </a:t>
            </a:r>
            <a:r>
              <a:rPr lang="en-US" altLang="en-US" sz="2400" b="1" dirty="0">
                <a:latin typeface="+mj-ea"/>
                <a:ea typeface="+mj-ea"/>
              </a:rPr>
              <a:t>VLA-4 </a:t>
            </a:r>
            <a:r>
              <a:rPr lang="ja-JP" altLang="en-US" sz="2400" b="1" dirty="0">
                <a:latin typeface="+mj-ea"/>
                <a:ea typeface="+mj-ea"/>
              </a:rPr>
              <a:t>と血管内皮細胞上の</a:t>
            </a:r>
            <a:r>
              <a:rPr lang="en-US" altLang="en-US" sz="2400" b="1" dirty="0">
                <a:latin typeface="+mj-ea"/>
                <a:ea typeface="+mj-ea"/>
              </a:rPr>
              <a:t> VCAM1 (vascular cell adhesion molecule</a:t>
            </a:r>
            <a:r>
              <a:rPr lang="ja-JP" altLang="en-US" sz="2400" b="1" dirty="0">
                <a:latin typeface="+mj-ea"/>
                <a:ea typeface="+mj-ea"/>
              </a:rPr>
              <a:t> </a:t>
            </a:r>
            <a:r>
              <a:rPr lang="en-US" altLang="en-US" sz="2400" b="1" dirty="0">
                <a:latin typeface="+mj-ea"/>
                <a:ea typeface="+mj-ea"/>
              </a:rPr>
              <a:t>1) </a:t>
            </a:r>
            <a:r>
              <a:rPr lang="ja-JP" altLang="en-US" sz="2400" b="1" dirty="0">
                <a:latin typeface="+mj-ea"/>
                <a:ea typeface="+mj-ea"/>
              </a:rPr>
              <a:t>の結合で、</a:t>
            </a:r>
            <a:r>
              <a:rPr lang="en-US" altLang="ja-JP" sz="2400" b="1" dirty="0">
                <a:latin typeface="+mj-ea"/>
                <a:ea typeface="+mj-ea"/>
              </a:rPr>
              <a:t>T</a:t>
            </a:r>
            <a:r>
              <a:rPr lang="ja-JP" altLang="en-US" sz="2400" b="1" dirty="0">
                <a:latin typeface="+mj-ea"/>
                <a:ea typeface="+mj-ea"/>
              </a:rPr>
              <a:t>細胞は </a:t>
            </a:r>
            <a:r>
              <a:rPr lang="en-US" altLang="ja-JP" sz="2400" b="1" dirty="0">
                <a:latin typeface="+mj-ea"/>
                <a:ea typeface="+mj-ea"/>
              </a:rPr>
              <a:t>CNS </a:t>
            </a:r>
            <a:r>
              <a:rPr lang="ja-JP" altLang="en-US" sz="2400" b="1" dirty="0">
                <a:latin typeface="+mj-ea"/>
                <a:ea typeface="+mj-ea"/>
              </a:rPr>
              <a:t>に侵入</a:t>
            </a:r>
            <a:endParaRPr lang="en-US" altLang="en-US" sz="2400" b="1" dirty="0">
              <a:latin typeface="+mj-ea"/>
              <a:ea typeface="+mj-ea"/>
            </a:endParaRPr>
          </a:p>
          <a:p>
            <a:pPr>
              <a:buClr>
                <a:srgbClr val="FF0000"/>
              </a:buClr>
              <a:buFont typeface="Wingdings" panose="05000000000000000000" pitchFamily="2" charset="2"/>
              <a:buChar char="l"/>
            </a:pPr>
            <a:r>
              <a:rPr lang="ja-JP" altLang="en-US" sz="2400" b="1" dirty="0">
                <a:latin typeface="+mj-ea"/>
                <a:ea typeface="+mj-ea"/>
              </a:rPr>
              <a:t>抗 </a:t>
            </a:r>
            <a:r>
              <a:rPr lang="en-US" altLang="en-US" sz="2400" b="1" dirty="0">
                <a:latin typeface="+mj-ea"/>
                <a:ea typeface="+mj-ea"/>
              </a:rPr>
              <a:t>VLA-4 </a:t>
            </a:r>
            <a:r>
              <a:rPr lang="ja-JP" altLang="en-US" sz="2400" b="1" dirty="0">
                <a:latin typeface="+mj-ea"/>
                <a:ea typeface="+mj-ea"/>
              </a:rPr>
              <a:t>抗体は多発性硬化症を抑制</a:t>
            </a:r>
            <a:endParaRPr lang="en-US" altLang="en-US" sz="2400" b="1" dirty="0">
              <a:latin typeface="+mj-ea"/>
              <a:ea typeface="+mj-ea"/>
            </a:endParaRPr>
          </a:p>
          <a:p>
            <a:pPr>
              <a:buClr>
                <a:srgbClr val="FF0000"/>
              </a:buClr>
              <a:buFont typeface="Wingdings" panose="05000000000000000000" pitchFamily="2" charset="2"/>
              <a:buChar char="l"/>
            </a:pPr>
            <a:r>
              <a:rPr lang="en-US" altLang="en-US" sz="2400" b="1" dirty="0">
                <a:latin typeface="+mj-ea"/>
                <a:ea typeface="+mj-ea"/>
              </a:rPr>
              <a:t>1000</a:t>
            </a:r>
            <a:r>
              <a:rPr lang="ja-JP" altLang="en-US" sz="2400" b="1" dirty="0">
                <a:latin typeface="+mj-ea"/>
                <a:ea typeface="+mj-ea"/>
              </a:rPr>
              <a:t>人に</a:t>
            </a:r>
            <a:r>
              <a:rPr lang="en-US" altLang="ja-JP" sz="2400" b="1" dirty="0">
                <a:latin typeface="+mj-ea"/>
                <a:ea typeface="+mj-ea"/>
              </a:rPr>
              <a:t>1</a:t>
            </a:r>
            <a:r>
              <a:rPr lang="ja-JP" altLang="en-US" sz="2400" b="1" dirty="0">
                <a:latin typeface="+mj-ea"/>
                <a:ea typeface="+mj-ea"/>
              </a:rPr>
              <a:t>人が </a:t>
            </a:r>
            <a:r>
              <a:rPr lang="en-US" altLang="ja-JP" sz="2400" b="1" dirty="0">
                <a:latin typeface="+mj-ea"/>
                <a:ea typeface="+mj-ea"/>
              </a:rPr>
              <a:t>PML </a:t>
            </a:r>
            <a:r>
              <a:rPr lang="ja-JP" altLang="en-US" sz="2400" b="1" dirty="0">
                <a:latin typeface="+mj-ea"/>
                <a:ea typeface="+mj-ea"/>
              </a:rPr>
              <a:t>を発症</a:t>
            </a:r>
            <a:endParaRPr lang="en-US" altLang="en-US" sz="2400" b="1" dirty="0">
              <a:latin typeface="+mj-ea"/>
              <a:ea typeface="+mj-ea"/>
            </a:endParaRPr>
          </a:p>
          <a:p>
            <a:pPr>
              <a:buClr>
                <a:srgbClr val="FF0000"/>
              </a:buClr>
              <a:buFont typeface="Wingdings" panose="05000000000000000000" pitchFamily="2" charset="2"/>
              <a:buChar char="l"/>
            </a:pPr>
            <a:r>
              <a:rPr lang="ja-JP" altLang="en-US" sz="2400" b="1" dirty="0">
                <a:latin typeface="+mj-ea"/>
                <a:ea typeface="+mj-ea"/>
              </a:rPr>
              <a:t>抗 </a:t>
            </a:r>
            <a:r>
              <a:rPr lang="en-US" altLang="en-US" sz="2400" b="1" dirty="0">
                <a:latin typeface="+mj-ea"/>
                <a:ea typeface="+mj-ea"/>
              </a:rPr>
              <a:t>VLA-4 </a:t>
            </a:r>
            <a:r>
              <a:rPr lang="ja-JP" altLang="en-US" sz="2400" b="1" dirty="0">
                <a:latin typeface="+mj-ea"/>
                <a:ea typeface="+mj-ea"/>
              </a:rPr>
              <a:t>抗体がウイルス特異的</a:t>
            </a:r>
            <a:r>
              <a:rPr lang="en-US" altLang="en-US" sz="2400" b="1" dirty="0">
                <a:latin typeface="+mj-ea"/>
                <a:ea typeface="+mj-ea"/>
              </a:rPr>
              <a:t> T </a:t>
            </a:r>
            <a:r>
              <a:rPr lang="ja-JP" altLang="en-US" sz="2400" b="1" dirty="0">
                <a:latin typeface="+mj-ea"/>
                <a:ea typeface="+mj-ea"/>
              </a:rPr>
              <a:t>細胞の</a:t>
            </a:r>
            <a:r>
              <a:rPr lang="en-US" altLang="en-US" sz="2400" b="1" dirty="0">
                <a:latin typeface="+mj-ea"/>
                <a:ea typeface="+mj-ea"/>
              </a:rPr>
              <a:t> CNS </a:t>
            </a:r>
            <a:r>
              <a:rPr lang="ja-JP" altLang="en-US" sz="2400" b="1" dirty="0">
                <a:latin typeface="+mj-ea"/>
                <a:ea typeface="+mj-ea"/>
              </a:rPr>
              <a:t>侵入を妨害</a:t>
            </a:r>
            <a:endParaRPr lang="en-US" altLang="en-US" sz="2400" b="1" dirty="0">
              <a:latin typeface="+mj-ea"/>
              <a:ea typeface="+mj-ea"/>
            </a:endParaRPr>
          </a:p>
          <a:p>
            <a:pPr>
              <a:buClr>
                <a:srgbClr val="FFFF00"/>
              </a:buClr>
            </a:pPr>
            <a:endParaRPr lang="en-US" altLang="en-US" sz="2400" b="1" dirty="0">
              <a:latin typeface="+mj-ea"/>
              <a:ea typeface="+mj-ea"/>
            </a:endParaRPr>
          </a:p>
          <a:p>
            <a:pPr>
              <a:buClr>
                <a:srgbClr val="FFFF00"/>
              </a:buClr>
            </a:pPr>
            <a:endParaRPr lang="en-US" altLang="en-US" sz="2400" b="1" dirty="0">
              <a:latin typeface="+mj-ea"/>
              <a:ea typeface="+mj-ea"/>
            </a:endParaRPr>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71</a:t>
            </a:fld>
            <a:endParaRPr lang="en-US" altLang="en-US" dirty="0"/>
          </a:p>
        </p:txBody>
      </p:sp>
      <p:pic>
        <p:nvPicPr>
          <p:cNvPr id="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886701"/>
            <a:ext cx="4267200" cy="2695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スライド番号プレースホルダー 1"/>
          <p:cNvSpPr txBox="1">
            <a:spLocks/>
          </p:cNvSpPr>
          <p:nvPr/>
        </p:nvSpPr>
        <p:spPr>
          <a:xfrm>
            <a:off x="5455965" y="4096318"/>
            <a:ext cx="1922801" cy="11379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2400" b="1"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50" charset="-128"/>
                <a:cs typeface="+mn-cs"/>
              </a:defRPr>
            </a:lvl9pPr>
          </a:lstStyle>
          <a:p>
            <a:endParaRPr lang="en-US" altLang="en-US" dirty="0">
              <a:latin typeface="ＭＳ Ｐゴシック" panose="020B0600070205080204" pitchFamily="50" charset="-128"/>
            </a:endParaRPr>
          </a:p>
        </p:txBody>
      </p:sp>
      <p:sp>
        <p:nvSpPr>
          <p:cNvPr id="3" name="正方形/長方形 2">
            <a:extLst>
              <a:ext uri="{FF2B5EF4-FFF2-40B4-BE49-F238E27FC236}">
                <a16:creationId xmlns:a16="http://schemas.microsoft.com/office/drawing/2014/main" id="{8C376734-292D-44B2-942A-F21D74E3B4EC}"/>
              </a:ext>
            </a:extLst>
          </p:cNvPr>
          <p:cNvSpPr/>
          <p:nvPr/>
        </p:nvSpPr>
        <p:spPr>
          <a:xfrm>
            <a:off x="7086600" y="5094601"/>
            <a:ext cx="1443024" cy="523220"/>
          </a:xfrm>
          <a:prstGeom prst="rect">
            <a:avLst/>
          </a:prstGeom>
          <a:solidFill>
            <a:schemeClr val="bg1"/>
          </a:solidFill>
        </p:spPr>
        <p:txBody>
          <a:bodyPr wrap="none">
            <a:spAutoFit/>
          </a:bodyPr>
          <a:lstStyle/>
          <a:p>
            <a:r>
              <a:rPr lang="en-US" altLang="en-US" sz="2800" b="1" dirty="0">
                <a:latin typeface="+mj-ea"/>
              </a:rPr>
              <a:t>VCAM1</a:t>
            </a:r>
            <a:endParaRPr lang="ja-JP" altLang="en-US" sz="28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
          <p:cNvSpPr>
            <a:spLocks noChangeArrowheads="1"/>
          </p:cNvSpPr>
          <p:nvPr/>
        </p:nvSpPr>
        <p:spPr bwMode="auto">
          <a:xfrm>
            <a:off x="188686" y="227013"/>
            <a:ext cx="85344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latin typeface="Arial" panose="020B0604020202020204" pitchFamily="34" charset="0"/>
              </a:rPr>
              <a:t>Q. A 58-year-old man receiving immunosuppressive therapy after undergoing a kidney transplant begins to suffer from multifocal neurologic symptoms, including memory loss, difficulty speaking, coordination problems, and loss of some use of his right arm. PCR analysis of a CSF sample is performed using viral sequences from simian virus 40 (SV40). The results indicate the presence of a related virus. Which virus is the most likely the cause of this man's condition?</a:t>
            </a:r>
          </a:p>
        </p:txBody>
      </p:sp>
      <p:sp>
        <p:nvSpPr>
          <p:cNvPr id="91140" name="Rectangle 5"/>
          <p:cNvSpPr>
            <a:spLocks noChangeArrowheads="1"/>
          </p:cNvSpPr>
          <p:nvPr/>
        </p:nvSpPr>
        <p:spPr bwMode="auto">
          <a:xfrm>
            <a:off x="265112" y="4628218"/>
            <a:ext cx="8763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latin typeface="Arial" panose="020B0604020202020204" pitchFamily="34" charset="0"/>
              </a:rPr>
              <a:t>a. Echovirus 11</a:t>
            </a:r>
          </a:p>
          <a:p>
            <a:pPr eaLnBrk="1" hangingPunct="1">
              <a:spcBef>
                <a:spcPct val="0"/>
              </a:spcBef>
              <a:buFontTx/>
              <a:buNone/>
            </a:pPr>
            <a:r>
              <a:rPr lang="en-US" altLang="en-US" sz="2800" dirty="0">
                <a:latin typeface="Arial" panose="020B0604020202020204" pitchFamily="34" charset="0"/>
              </a:rPr>
              <a:t>b. HSV</a:t>
            </a:r>
          </a:p>
          <a:p>
            <a:pPr eaLnBrk="1" hangingPunct="1">
              <a:spcBef>
                <a:spcPct val="0"/>
              </a:spcBef>
              <a:buFontTx/>
              <a:buNone/>
            </a:pPr>
            <a:r>
              <a:rPr lang="en-US" altLang="en-US" sz="2800" dirty="0">
                <a:latin typeface="Arial" panose="020B0604020202020204" pitchFamily="34" charset="0"/>
              </a:rPr>
              <a:t>c. JC virus</a:t>
            </a:r>
          </a:p>
          <a:p>
            <a:pPr eaLnBrk="1" hangingPunct="1">
              <a:spcBef>
                <a:spcPct val="0"/>
              </a:spcBef>
              <a:buFontTx/>
              <a:buNone/>
            </a:pPr>
            <a:r>
              <a:rPr lang="en-US" altLang="en-US" sz="2800" dirty="0">
                <a:latin typeface="Arial" panose="020B0604020202020204" pitchFamily="34" charset="0"/>
              </a:rPr>
              <a:t>d. Measles virus</a:t>
            </a:r>
          </a:p>
          <a:p>
            <a:pPr eaLnBrk="1" hangingPunct="1">
              <a:spcBef>
                <a:spcPct val="0"/>
              </a:spcBef>
              <a:buFontTx/>
              <a:buNone/>
            </a:pPr>
            <a:r>
              <a:rPr lang="en-US" altLang="en-US" sz="2800" dirty="0">
                <a:latin typeface="Arial" panose="020B0604020202020204" pitchFamily="34" charset="0"/>
              </a:rPr>
              <a:t>e. Western equine encephalitis virus</a:t>
            </a:r>
          </a:p>
        </p:txBody>
      </p:sp>
      <p:pic>
        <p:nvPicPr>
          <p:cNvPr id="911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4055" y="4752270"/>
            <a:ext cx="2438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Rectangle 7"/>
          <p:cNvSpPr>
            <a:spLocks noChangeArrowheads="1"/>
          </p:cNvSpPr>
          <p:nvPr/>
        </p:nvSpPr>
        <p:spPr bwMode="auto">
          <a:xfrm>
            <a:off x="6415315" y="5311183"/>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Question 42 of 76</a:t>
            </a:r>
          </a:p>
          <a:p>
            <a:pPr eaLnBrk="1" hangingPunct="1">
              <a:spcBef>
                <a:spcPct val="0"/>
              </a:spcBef>
              <a:buFontTx/>
              <a:buNone/>
            </a:pPr>
            <a:r>
              <a:rPr lang="en-US" altLang="en-US" sz="1800" dirty="0">
                <a:latin typeface="Arial" panose="020B0604020202020204" pitchFamily="34" charset="0"/>
              </a:rPr>
              <a:t>Set II: Virology Questions</a:t>
            </a:r>
          </a:p>
        </p:txBody>
      </p:sp>
      <p:cxnSp>
        <p:nvCxnSpPr>
          <p:cNvPr id="8" name="Straight Connector 7"/>
          <p:cNvCxnSpPr/>
          <p:nvPr/>
        </p:nvCxnSpPr>
        <p:spPr>
          <a:xfrm>
            <a:off x="2514600" y="1524000"/>
            <a:ext cx="1600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1144" name="TextBox 1"/>
          <p:cNvSpPr txBox="1">
            <a:spLocks noChangeArrowheads="1"/>
          </p:cNvSpPr>
          <p:nvPr/>
        </p:nvSpPr>
        <p:spPr bwMode="auto">
          <a:xfrm>
            <a:off x="4363268" y="4104998"/>
            <a:ext cx="43380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ja-JP" sz="2800" b="1" dirty="0">
                <a:solidFill>
                  <a:srgbClr val="FF0000"/>
                </a:solidFill>
                <a:latin typeface="Arial" panose="020B0604020202020204" pitchFamily="34" charset="0"/>
              </a:rPr>
              <a:t>CSF:</a:t>
            </a:r>
            <a:r>
              <a:rPr lang="ja-JP" altLang="en-US" sz="2800" b="1" dirty="0">
                <a:solidFill>
                  <a:srgbClr val="FF0000"/>
                </a:solidFill>
                <a:latin typeface="Arial" panose="020B0604020202020204" pitchFamily="34" charset="0"/>
              </a:rPr>
              <a:t> </a:t>
            </a:r>
            <a:r>
              <a:rPr lang="en-US" altLang="en-US" sz="2800" b="1" dirty="0">
                <a:solidFill>
                  <a:srgbClr val="FF0000"/>
                </a:solidFill>
                <a:latin typeface="Arial" panose="020B0604020202020204" pitchFamily="34" charset="0"/>
              </a:rPr>
              <a:t>cerebrospinal fluid</a:t>
            </a:r>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72</a:t>
            </a:fld>
            <a:endParaRPr lang="en-US" alt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4"/>
          <p:cNvSpPr>
            <a:spLocks noChangeArrowheads="1"/>
          </p:cNvSpPr>
          <p:nvPr/>
        </p:nvSpPr>
        <p:spPr bwMode="auto">
          <a:xfrm>
            <a:off x="115886" y="26308"/>
            <a:ext cx="9013825"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u="sng" dirty="0">
                <a:latin typeface="Arial" panose="020B0604020202020204" pitchFamily="34" charset="0"/>
              </a:rPr>
              <a:t>Correct Answer:</a:t>
            </a:r>
            <a:br>
              <a:rPr lang="en-US" altLang="en-US" sz="2800" dirty="0">
                <a:latin typeface="Arial" panose="020B0604020202020204" pitchFamily="34" charset="0"/>
              </a:rPr>
            </a:br>
            <a:r>
              <a:rPr lang="en-US" altLang="en-US" sz="2800" dirty="0">
                <a:latin typeface="Arial" panose="020B0604020202020204" pitchFamily="34" charset="0"/>
              </a:rPr>
              <a:t>JC virus</a:t>
            </a:r>
            <a:br>
              <a:rPr lang="en-US" altLang="en-US" sz="2800" dirty="0">
                <a:latin typeface="Arial" panose="020B0604020202020204" pitchFamily="34" charset="0"/>
              </a:rPr>
            </a:br>
            <a:r>
              <a:rPr lang="en-US" altLang="en-US" sz="2800" dirty="0">
                <a:latin typeface="Arial" panose="020B0604020202020204" pitchFamily="34" charset="0"/>
              </a:rPr>
              <a:t>SV40 and JC virus are both polyomaviruses. JC virus causes progressive multifocal leukoencephalopathy (</a:t>
            </a:r>
            <a:r>
              <a:rPr lang="en-US" altLang="en-US" sz="2800" b="1" dirty="0">
                <a:solidFill>
                  <a:srgbClr val="FF0000"/>
                </a:solidFill>
                <a:latin typeface="Arial" panose="020B0604020202020204" pitchFamily="34" charset="0"/>
              </a:rPr>
              <a:t>PML</a:t>
            </a:r>
            <a:r>
              <a:rPr lang="en-US" altLang="en-US" sz="2800" dirty="0">
                <a:latin typeface="Arial" panose="020B0604020202020204" pitchFamily="34" charset="0"/>
              </a:rPr>
              <a:t>), a disease that is virtually restricted to immunosuppressed individuals. Echovirus 11 is a picornavirus that causes meningitis and is not related to SV40. HSV is a neurotropic agent that causes a variety of diseases, including encephalitis, but it is not related to SV40. The risk of severe HSV disease is higher in immunosuppressed individuals than in immunocompetent individuals. Both measles virus (a paramyxovirus) and Western equine encephalitis virus (a </a:t>
            </a:r>
            <a:r>
              <a:rPr lang="en-US" altLang="en-US" sz="2800" dirty="0" err="1">
                <a:latin typeface="Arial" panose="020B0604020202020204" pitchFamily="34" charset="0"/>
              </a:rPr>
              <a:t>togavirus</a:t>
            </a:r>
            <a:r>
              <a:rPr lang="en-US" altLang="en-US" sz="2800" dirty="0">
                <a:latin typeface="Arial" panose="020B0604020202020204" pitchFamily="34" charset="0"/>
              </a:rPr>
              <a:t>) can cause encephalitis but are not related to SV40.</a:t>
            </a:r>
          </a:p>
        </p:txBody>
      </p:sp>
      <p:sp>
        <p:nvSpPr>
          <p:cNvPr id="91147" name="Rectangle 9"/>
          <p:cNvSpPr>
            <a:spLocks noChangeArrowheads="1"/>
          </p:cNvSpPr>
          <p:nvPr/>
        </p:nvSpPr>
        <p:spPr bwMode="auto">
          <a:xfrm>
            <a:off x="3375193" y="6338482"/>
            <a:ext cx="57182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dirty="0">
                <a:solidFill>
                  <a:srgbClr val="0070C0"/>
                </a:solidFill>
                <a:latin typeface="Arial" panose="020B0604020202020204" pitchFamily="34" charset="0"/>
              </a:rPr>
              <a:t>*SV40 itself does not cause PML</a:t>
            </a:r>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73</a:t>
            </a:fld>
            <a:endParaRPr lang="en-US" altLang="en-US" dirty="0"/>
          </a:p>
        </p:txBody>
      </p:sp>
    </p:spTree>
    <p:extLst>
      <p:ext uri="{BB962C8B-B14F-4D97-AF65-F5344CB8AC3E}">
        <p14:creationId xmlns:p14="http://schemas.microsoft.com/office/powerpoint/2010/main" val="41434757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61924"/>
            <a:ext cx="8229600" cy="1143000"/>
          </a:xfrm>
        </p:spPr>
        <p:txBody>
          <a:bodyPr/>
          <a:lstStyle/>
          <a:p>
            <a:r>
              <a:rPr kumimoji="1" lang="ja-JP" altLang="en-US" sz="2800" b="1" dirty="0">
                <a:solidFill>
                  <a:srgbClr val="0000FF"/>
                </a:solidFill>
              </a:rPr>
              <a:t>試験プール問題</a:t>
            </a:r>
          </a:p>
        </p:txBody>
      </p:sp>
      <p:sp>
        <p:nvSpPr>
          <p:cNvPr id="4" name="スライド番号プレースホルダー 3"/>
          <p:cNvSpPr>
            <a:spLocks noGrp="1"/>
          </p:cNvSpPr>
          <p:nvPr>
            <p:ph type="sldNum" sz="quarter" idx="12"/>
          </p:nvPr>
        </p:nvSpPr>
        <p:spPr/>
        <p:txBody>
          <a:bodyPr/>
          <a:lstStyle/>
          <a:p>
            <a:pPr>
              <a:defRPr/>
            </a:pPr>
            <a:fld id="{59AD4D59-50AE-43DB-A16B-75679D6267D7}" type="slidenum">
              <a:rPr lang="en-US" altLang="en-US" smtClean="0"/>
              <a:pPr>
                <a:defRPr/>
              </a:pPr>
              <a:t>74</a:t>
            </a:fld>
            <a:endParaRPr lang="en-US" altLang="en-US" dirty="0"/>
          </a:p>
        </p:txBody>
      </p:sp>
      <p:sp>
        <p:nvSpPr>
          <p:cNvPr id="5" name="正方形/長方形 4"/>
          <p:cNvSpPr/>
          <p:nvPr/>
        </p:nvSpPr>
        <p:spPr>
          <a:xfrm>
            <a:off x="76200" y="615951"/>
            <a:ext cx="8820150" cy="6370975"/>
          </a:xfrm>
          <a:prstGeom prst="rect">
            <a:avLst/>
          </a:prstGeom>
        </p:spPr>
        <p:txBody>
          <a:bodyPr wrap="square">
            <a:spAutoFit/>
          </a:bodyPr>
          <a:lstStyle/>
          <a:p>
            <a:r>
              <a:rPr lang="en-US" altLang="ja-JP" sz="2400" b="1" dirty="0"/>
              <a:t>An immunocompromised patient presented with a progressive cerebral deterioration evidenced by difficulty speaking, memory loss, and loss of coordination that led to paralysis. An MRI revealed multiple lesions in the white matter; brain biopsy revealed foci of demyelination, bizarre-looking astrocytes, and nuclear inclusion bodies within oligodendrocytes. Normal cerebrospinal fluid (CSF) findings (cell count, glucose, protein) were present, but viral DNA was found in the CSF by PCR. </a:t>
            </a:r>
          </a:p>
          <a:p>
            <a:r>
              <a:rPr lang="en-US" altLang="ja-JP" sz="2400" b="1" dirty="0"/>
              <a:t>Which of the following viruses causes is </a:t>
            </a:r>
          </a:p>
          <a:p>
            <a:r>
              <a:rPr lang="en-US" altLang="ja-JP" sz="2400" b="1" dirty="0"/>
              <a:t>the etiologic agent of this patient’s disease?</a:t>
            </a:r>
          </a:p>
          <a:p>
            <a:r>
              <a:rPr lang="en-US" altLang="ja-JP" sz="2400" b="1" dirty="0"/>
              <a:t>a. 	HIV</a:t>
            </a:r>
            <a:endParaRPr lang="ja-JP" altLang="ja-JP" sz="2400" b="1" dirty="0"/>
          </a:p>
          <a:p>
            <a:r>
              <a:rPr lang="en-US" altLang="ja-JP" sz="2400" b="1" dirty="0"/>
              <a:t>b. 	JC virus</a:t>
            </a:r>
            <a:endParaRPr lang="ja-JP" altLang="ja-JP" sz="2400" b="1" dirty="0"/>
          </a:p>
          <a:p>
            <a:r>
              <a:rPr lang="en-US" altLang="ja-JP" sz="2400" b="1" dirty="0"/>
              <a:t>c.	Prion </a:t>
            </a:r>
            <a:endParaRPr lang="ja-JP" altLang="ja-JP" sz="2400" b="1" dirty="0"/>
          </a:p>
          <a:p>
            <a:r>
              <a:rPr lang="en-US" altLang="ja-JP" sz="2400" b="1" dirty="0"/>
              <a:t>d. 	Measles virus</a:t>
            </a:r>
            <a:endParaRPr lang="ja-JP" altLang="ja-JP" sz="2400" b="1" dirty="0"/>
          </a:p>
          <a:p>
            <a:r>
              <a:rPr lang="en-US" altLang="ja-JP" sz="2400" b="1" dirty="0"/>
              <a:t>e. 	West Nile virus</a:t>
            </a:r>
            <a:endParaRPr lang="ja-JP" altLang="ja-JP" sz="2400" b="1" dirty="0"/>
          </a:p>
          <a:p>
            <a:r>
              <a:rPr lang="en-US" altLang="ja-JP" sz="2400" b="1" dirty="0"/>
              <a:t> Answer b</a:t>
            </a:r>
            <a:endParaRPr lang="ja-JP" altLang="ja-JP" sz="2400" b="1" dirty="0"/>
          </a:p>
        </p:txBody>
      </p:sp>
      <p:cxnSp>
        <p:nvCxnSpPr>
          <p:cNvPr id="6" name="直線コネクタ 5">
            <a:extLst>
              <a:ext uri="{FF2B5EF4-FFF2-40B4-BE49-F238E27FC236}">
                <a16:creationId xmlns:a16="http://schemas.microsoft.com/office/drawing/2014/main" id="{AD06AC8B-0703-4D37-957F-66F1E72EF7BF}"/>
              </a:ext>
            </a:extLst>
          </p:cNvPr>
          <p:cNvCxnSpPr/>
          <p:nvPr/>
        </p:nvCxnSpPr>
        <p:spPr>
          <a:xfrm>
            <a:off x="4800600" y="2819400"/>
            <a:ext cx="365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0B989E3C-D682-4B2A-BF77-42323A15A6F6}"/>
              </a:ext>
            </a:extLst>
          </p:cNvPr>
          <p:cNvCxnSpPr/>
          <p:nvPr/>
        </p:nvCxnSpPr>
        <p:spPr>
          <a:xfrm>
            <a:off x="161925" y="3200400"/>
            <a:ext cx="365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F45EFC3E-AB25-4D07-BD78-28F94937A248}"/>
              </a:ext>
            </a:extLst>
          </p:cNvPr>
          <p:cNvPicPr>
            <a:picLocks noChangeAspect="1"/>
          </p:cNvPicPr>
          <p:nvPr/>
        </p:nvPicPr>
        <p:blipFill>
          <a:blip r:embed="rId2"/>
          <a:stretch>
            <a:fillRect/>
          </a:stretch>
        </p:blipFill>
        <p:spPr>
          <a:xfrm>
            <a:off x="6565141" y="3597276"/>
            <a:ext cx="2632515" cy="3260724"/>
          </a:xfrm>
          <a:prstGeom prst="rect">
            <a:avLst/>
          </a:prstGeom>
        </p:spPr>
      </p:pic>
      <p:pic>
        <p:nvPicPr>
          <p:cNvPr id="4098" name="Picture 2" descr="https://images-na.ssl-images-amazon.com/images/I/51S15TE60cL._SX384_BO1,204,203,200_.jpg">
            <a:extLst>
              <a:ext uri="{FF2B5EF4-FFF2-40B4-BE49-F238E27FC236}">
                <a16:creationId xmlns:a16="http://schemas.microsoft.com/office/drawing/2014/main" id="{4A39C082-FFF7-49DC-ABD1-6CE5CD0C4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9344" y="5757862"/>
            <a:ext cx="836272" cy="1081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6148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0" y="-249238"/>
            <a:ext cx="9129712" cy="1143000"/>
          </a:xfrm>
        </p:spPr>
        <p:txBody>
          <a:bodyPr/>
          <a:lstStyle/>
          <a:p>
            <a:r>
              <a:rPr lang="en-US" altLang="en-US" sz="3200" b="1" dirty="0">
                <a:solidFill>
                  <a:srgbClr val="0000FF"/>
                </a:solidFill>
                <a:latin typeface="+mj-ea"/>
              </a:rPr>
              <a:t>HIV </a:t>
            </a:r>
            <a:r>
              <a:rPr lang="ja-JP" altLang="en-US" sz="3200" b="1" dirty="0">
                <a:solidFill>
                  <a:srgbClr val="0000FF"/>
                </a:solidFill>
                <a:latin typeface="+mj-ea"/>
              </a:rPr>
              <a:t>感染</a:t>
            </a:r>
            <a:endParaRPr lang="en-US" altLang="en-US" sz="3200" b="1" dirty="0">
              <a:solidFill>
                <a:srgbClr val="0000FF"/>
              </a:solidFill>
              <a:latin typeface="+mj-ea"/>
            </a:endParaRPr>
          </a:p>
        </p:txBody>
      </p:sp>
      <p:sp>
        <p:nvSpPr>
          <p:cNvPr id="28675" name="Content Placeholder 2"/>
          <p:cNvSpPr>
            <a:spLocks noGrp="1"/>
          </p:cNvSpPr>
          <p:nvPr>
            <p:ph idx="1"/>
          </p:nvPr>
        </p:nvSpPr>
        <p:spPr>
          <a:xfrm>
            <a:off x="450056" y="762000"/>
            <a:ext cx="8229600" cy="4525963"/>
          </a:xfrm>
        </p:spPr>
        <p:txBody>
          <a:bodyPr/>
          <a:lstStyle/>
          <a:p>
            <a:pPr>
              <a:buClr>
                <a:srgbClr val="FF0000"/>
              </a:buClr>
              <a:buFont typeface="Wingdings" panose="05000000000000000000" pitchFamily="2" charset="2"/>
              <a:buChar char="l"/>
            </a:pPr>
            <a:r>
              <a:rPr lang="ja-JP" altLang="en-US" sz="2800" b="1" dirty="0"/>
              <a:t>エイズ患者の</a:t>
            </a:r>
            <a:r>
              <a:rPr lang="en-US" altLang="en-US" sz="2800" b="1" dirty="0"/>
              <a:t> 60% </a:t>
            </a:r>
            <a:r>
              <a:rPr lang="ja-JP" altLang="en-US" sz="2800" b="1" dirty="0"/>
              <a:t>に神経症状</a:t>
            </a:r>
            <a:endParaRPr lang="en-US" altLang="en-US" sz="2800" b="1" dirty="0"/>
          </a:p>
          <a:p>
            <a:pPr>
              <a:buClr>
                <a:srgbClr val="FF0000"/>
              </a:buClr>
              <a:buFont typeface="Wingdings" panose="05000000000000000000" pitchFamily="2" charset="2"/>
              <a:buChar char="l"/>
            </a:pPr>
            <a:r>
              <a:rPr lang="ja-JP" altLang="en-US" sz="2800" b="1" dirty="0"/>
              <a:t>神経症状の原因： エイズウイルスの直接の影響、日和見感染</a:t>
            </a:r>
            <a:r>
              <a:rPr lang="en-US" altLang="en-US" sz="2800" b="1" dirty="0"/>
              <a:t> opportunistic infections</a:t>
            </a:r>
            <a:r>
              <a:rPr lang="ja-JP" altLang="en-US" sz="2800" b="1" dirty="0" err="1"/>
              <a:t>、</a:t>
            </a:r>
            <a:r>
              <a:rPr lang="en-US" altLang="en-US" sz="2800" b="1" dirty="0"/>
              <a:t>CNS </a:t>
            </a:r>
            <a:r>
              <a:rPr lang="ja-JP" altLang="en-US" sz="2800" b="1" dirty="0"/>
              <a:t>リンパ腫　</a:t>
            </a:r>
            <a:r>
              <a:rPr lang="en-US" altLang="en-US" sz="2800" b="1" dirty="0"/>
              <a:t>lymphoma</a:t>
            </a:r>
          </a:p>
          <a:p>
            <a:pPr>
              <a:buClr>
                <a:srgbClr val="FF0000"/>
              </a:buClr>
              <a:buFont typeface="Wingdings" panose="05000000000000000000" pitchFamily="2" charset="2"/>
              <a:buChar char="l"/>
            </a:pPr>
            <a:r>
              <a:rPr lang="ja-JP" altLang="en-US" sz="2800" b="1" dirty="0"/>
              <a:t>多剤併用療法 </a:t>
            </a:r>
            <a:r>
              <a:rPr lang="en-US" altLang="en-US" sz="2800" b="1" dirty="0"/>
              <a:t>HAART </a:t>
            </a:r>
            <a:r>
              <a:rPr lang="ja-JP" altLang="en-US" sz="2800" b="1" dirty="0"/>
              <a:t>で</a:t>
            </a:r>
            <a:r>
              <a:rPr lang="en-US" altLang="en-US" sz="2800" b="1" dirty="0"/>
              <a:t> CNS </a:t>
            </a:r>
            <a:r>
              <a:rPr lang="ja-JP" altLang="en-US" sz="2800" b="1" dirty="0"/>
              <a:t>日和見感染は減少</a:t>
            </a:r>
            <a:endParaRPr lang="en-US" altLang="en-US" sz="2800" b="1" dirty="0"/>
          </a:p>
          <a:p>
            <a:pPr>
              <a:buClr>
                <a:srgbClr val="FF0000"/>
              </a:buClr>
              <a:buFont typeface="Wingdings" panose="05000000000000000000" pitchFamily="2" charset="2"/>
              <a:buChar char="l"/>
            </a:pPr>
            <a:r>
              <a:rPr lang="ja-JP" altLang="en-US" sz="2800" b="1" dirty="0"/>
              <a:t>日和見感染： クリプトコッカス髄膜炎、トキソプラズマ脳炎、サイトメガロウイルス、水痘帯状疱疹ウイルス、</a:t>
            </a:r>
            <a:r>
              <a:rPr lang="en-US" altLang="ja-JP" sz="2800" b="1" dirty="0"/>
              <a:t>PML</a:t>
            </a:r>
            <a:endParaRPr lang="en-US" altLang="en-US" sz="2800" b="1" dirty="0"/>
          </a:p>
          <a:p>
            <a:pPr>
              <a:buClr>
                <a:srgbClr val="FF0000"/>
              </a:buClr>
              <a:buFont typeface="Wingdings" panose="05000000000000000000" pitchFamily="2" charset="2"/>
              <a:buChar char="l"/>
            </a:pPr>
            <a:r>
              <a:rPr lang="en-US" altLang="ja-JP" sz="2800" b="1" dirty="0"/>
              <a:t>HIV </a:t>
            </a:r>
            <a:r>
              <a:rPr lang="ja-JP" altLang="en-US" sz="2800" b="1" dirty="0"/>
              <a:t>感染自体で無菌性髄膜炎 </a:t>
            </a:r>
            <a:r>
              <a:rPr lang="en-US" altLang="en-US" sz="2800" b="1" dirty="0"/>
              <a:t>Aseptic meningitis </a:t>
            </a:r>
          </a:p>
          <a:p>
            <a:pPr>
              <a:buClr>
                <a:srgbClr val="FF0000"/>
              </a:buClr>
              <a:buFont typeface="Wingdings" panose="05000000000000000000" pitchFamily="2" charset="2"/>
              <a:buChar char="l"/>
            </a:pPr>
            <a:r>
              <a:rPr lang="ja-JP" altLang="en-US" sz="2800" b="1" dirty="0"/>
              <a:t>エイズ脳症 </a:t>
            </a:r>
            <a:r>
              <a:rPr lang="en-US" altLang="en-US" sz="2800" b="1" dirty="0"/>
              <a:t>AIDS dementia complex</a:t>
            </a:r>
          </a:p>
          <a:p>
            <a:pPr>
              <a:buClr>
                <a:srgbClr val="FF0000"/>
              </a:buClr>
              <a:buFont typeface="Wingdings" panose="05000000000000000000" pitchFamily="2" charset="2"/>
              <a:buChar char="l"/>
            </a:pPr>
            <a:r>
              <a:rPr lang="ja-JP" altLang="en-US" sz="2800" b="1" dirty="0"/>
              <a:t>空胞性脊髄症 </a:t>
            </a:r>
            <a:r>
              <a:rPr lang="en-US" altLang="en-US" sz="2800" b="1" dirty="0"/>
              <a:t>Vacuolar myelopathy </a:t>
            </a:r>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75</a:t>
            </a:fld>
            <a:endParaRPr lang="en-US" alt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61118"/>
            <a:ext cx="9129712" cy="1143000"/>
          </a:xfrm>
        </p:spPr>
        <p:txBody>
          <a:bodyPr/>
          <a:lstStyle/>
          <a:p>
            <a:r>
              <a:rPr lang="ja-JP" altLang="en-US" sz="2800" b="1" dirty="0">
                <a:solidFill>
                  <a:srgbClr val="0000FF"/>
                </a:solidFill>
                <a:latin typeface="+mj-ea"/>
              </a:rPr>
              <a:t>エイズ脳症 </a:t>
            </a:r>
            <a:r>
              <a:rPr lang="en-US" altLang="en-US" sz="2800" b="1" dirty="0">
                <a:solidFill>
                  <a:srgbClr val="0000FF"/>
                </a:solidFill>
                <a:latin typeface="+mj-ea"/>
              </a:rPr>
              <a:t>AIDS dementia complex (ADC) </a:t>
            </a:r>
            <a:br>
              <a:rPr lang="en-US" altLang="en-US" sz="2800" b="1" dirty="0">
                <a:solidFill>
                  <a:srgbClr val="0000FF"/>
                </a:solidFill>
                <a:latin typeface="+mj-ea"/>
              </a:rPr>
            </a:br>
            <a:r>
              <a:rPr lang="en-US" altLang="en-US" sz="2800" b="1" dirty="0">
                <a:solidFill>
                  <a:srgbClr val="0000FF"/>
                </a:solidFill>
                <a:latin typeface="+mj-ea"/>
              </a:rPr>
              <a:t>HIV-associated dementia complex</a:t>
            </a:r>
          </a:p>
        </p:txBody>
      </p:sp>
      <p:sp>
        <p:nvSpPr>
          <p:cNvPr id="29699" name="Content Placeholder 2"/>
          <p:cNvSpPr>
            <a:spLocks noGrp="1"/>
          </p:cNvSpPr>
          <p:nvPr>
            <p:ph idx="1"/>
          </p:nvPr>
        </p:nvSpPr>
        <p:spPr>
          <a:xfrm>
            <a:off x="457200" y="1219200"/>
            <a:ext cx="8229600" cy="4525963"/>
          </a:xfrm>
        </p:spPr>
        <p:txBody>
          <a:bodyPr/>
          <a:lstStyle/>
          <a:p>
            <a:pPr>
              <a:buClr>
                <a:srgbClr val="FF0000"/>
              </a:buClr>
              <a:buFont typeface="Wingdings" panose="05000000000000000000" pitchFamily="2" charset="2"/>
              <a:buChar char="l"/>
            </a:pPr>
            <a:r>
              <a:rPr lang="ja-JP" altLang="en-US" sz="2400" b="1" dirty="0">
                <a:latin typeface="+mj-ea"/>
                <a:ea typeface="+mj-ea"/>
              </a:rPr>
              <a:t>皮質下性認知症 </a:t>
            </a:r>
            <a:r>
              <a:rPr lang="en-US" altLang="en-US" sz="2400" b="1" dirty="0">
                <a:latin typeface="+mj-ea"/>
                <a:ea typeface="+mj-ea"/>
              </a:rPr>
              <a:t>subcortical dementia</a:t>
            </a:r>
          </a:p>
          <a:p>
            <a:pPr>
              <a:buClr>
                <a:srgbClr val="FF0000"/>
              </a:buClr>
              <a:buFont typeface="Wingdings" panose="05000000000000000000" pitchFamily="2" charset="2"/>
              <a:buChar char="l"/>
            </a:pPr>
            <a:r>
              <a:rPr lang="ja-JP" altLang="en-US" sz="2400" b="1" dirty="0">
                <a:latin typeface="+mj-ea"/>
              </a:rPr>
              <a:t>皮質下の神経変性により知的行動のスピードが低下</a:t>
            </a:r>
            <a:endParaRPr lang="en-US" altLang="ja-JP" sz="2400" b="1" dirty="0">
              <a:latin typeface="+mj-ea"/>
            </a:endParaRPr>
          </a:p>
          <a:p>
            <a:pPr>
              <a:buClr>
                <a:srgbClr val="FF0000"/>
              </a:buClr>
              <a:buFont typeface="Wingdings" panose="05000000000000000000" pitchFamily="2" charset="2"/>
              <a:buChar char="l"/>
            </a:pPr>
            <a:r>
              <a:rPr lang="ja-JP" altLang="en-US" sz="2400" b="1" dirty="0">
                <a:latin typeface="+mj-ea"/>
                <a:ea typeface="+mj-ea"/>
              </a:rPr>
              <a:t>記憶力低下、集中力低下、無感情</a:t>
            </a:r>
            <a:r>
              <a:rPr lang="en-US" altLang="en-US" sz="2400" b="1" dirty="0">
                <a:latin typeface="+mj-ea"/>
                <a:ea typeface="+mj-ea"/>
              </a:rPr>
              <a:t>, </a:t>
            </a:r>
            <a:r>
              <a:rPr lang="ja-JP" altLang="en-US" sz="2400" b="1" dirty="0">
                <a:latin typeface="+mj-ea"/>
                <a:ea typeface="+mj-ea"/>
              </a:rPr>
              <a:t>意識不鮮明、失調、運動障害、振戦</a:t>
            </a:r>
            <a:endParaRPr lang="en-US" altLang="ja-JP" sz="2400" b="1" dirty="0">
              <a:latin typeface="+mj-ea"/>
              <a:ea typeface="+mj-ea"/>
            </a:endParaRPr>
          </a:p>
          <a:p>
            <a:pPr>
              <a:buClr>
                <a:srgbClr val="FF0000"/>
              </a:buClr>
              <a:buFont typeface="Wingdings" panose="05000000000000000000" pitchFamily="2" charset="2"/>
              <a:buChar char="l"/>
            </a:pPr>
            <a:r>
              <a:rPr lang="ja-JP" altLang="en-US" sz="2400" b="1" dirty="0">
                <a:latin typeface="+mj-ea"/>
                <a:ea typeface="+mj-ea"/>
              </a:rPr>
              <a:t>多くは一年以内に死亡</a:t>
            </a:r>
            <a:endParaRPr lang="en-US" altLang="ja-JP" sz="2400" b="1" dirty="0">
              <a:latin typeface="+mj-ea"/>
              <a:ea typeface="+mj-ea"/>
            </a:endParaRPr>
          </a:p>
          <a:p>
            <a:pPr>
              <a:buClr>
                <a:srgbClr val="FF0000"/>
              </a:buClr>
              <a:buFont typeface="Wingdings" panose="05000000000000000000" pitchFamily="2" charset="2"/>
              <a:buChar char="l"/>
            </a:pPr>
            <a:r>
              <a:rPr lang="ja-JP" altLang="en-US" sz="2400" b="1" dirty="0">
                <a:latin typeface="+mj-ea"/>
                <a:ea typeface="+mj-ea"/>
              </a:rPr>
              <a:t>神経病理： </a:t>
            </a:r>
            <a:r>
              <a:rPr lang="en-US" altLang="ja-JP" sz="2400" b="1" dirty="0">
                <a:latin typeface="+mj-ea"/>
                <a:ea typeface="+mj-ea"/>
              </a:rPr>
              <a:t>HIV</a:t>
            </a:r>
            <a:r>
              <a:rPr lang="ja-JP" altLang="en-US" sz="2400" b="1" dirty="0">
                <a:latin typeface="+mj-ea"/>
                <a:ea typeface="+mj-ea"/>
              </a:rPr>
              <a:t>脳炎</a:t>
            </a:r>
            <a:endParaRPr lang="en-US" altLang="en-US" sz="2400" b="1" dirty="0">
              <a:latin typeface="+mj-ea"/>
              <a:ea typeface="+mj-ea"/>
            </a:endParaRPr>
          </a:p>
          <a:p>
            <a:pPr lvl="1"/>
            <a:r>
              <a:rPr lang="ja-JP" altLang="en-US" sz="2400" b="1" dirty="0">
                <a:latin typeface="+mj-ea"/>
                <a:ea typeface="+mj-ea"/>
              </a:rPr>
              <a:t>血管周囲細胞浸潤 </a:t>
            </a:r>
            <a:r>
              <a:rPr lang="en-US" altLang="ja-JP" sz="2400" b="1" dirty="0">
                <a:latin typeface="+mj-ea"/>
                <a:ea typeface="+mj-ea"/>
              </a:rPr>
              <a:t>p</a:t>
            </a:r>
            <a:r>
              <a:rPr lang="en-US" altLang="en-US" sz="2400" b="1" dirty="0">
                <a:latin typeface="+mj-ea"/>
                <a:ea typeface="+mj-ea"/>
              </a:rPr>
              <a:t>erivascular inflammation, </a:t>
            </a:r>
            <a:r>
              <a:rPr lang="ja-JP" altLang="en-US" sz="2400" b="1" dirty="0">
                <a:latin typeface="+mj-ea"/>
                <a:ea typeface="+mj-ea"/>
              </a:rPr>
              <a:t>ミクログリア結節 </a:t>
            </a:r>
            <a:r>
              <a:rPr lang="en-US" altLang="en-US" sz="2400" b="1" dirty="0">
                <a:latin typeface="+mj-ea"/>
                <a:ea typeface="+mj-ea"/>
              </a:rPr>
              <a:t>microglial nodule</a:t>
            </a:r>
          </a:p>
          <a:p>
            <a:pPr lvl="1"/>
            <a:r>
              <a:rPr lang="ja-JP" altLang="en-US" sz="2400" b="1" dirty="0">
                <a:latin typeface="+mj-ea"/>
                <a:ea typeface="+mj-ea"/>
              </a:rPr>
              <a:t>多核巨細胞 </a:t>
            </a:r>
            <a:r>
              <a:rPr lang="en-US" altLang="en-US" sz="2400" b="1" dirty="0">
                <a:latin typeface="+mj-ea"/>
                <a:ea typeface="+mj-ea"/>
              </a:rPr>
              <a:t>multinucleated giant cells; </a:t>
            </a:r>
            <a:r>
              <a:rPr lang="ja-JP" altLang="en-US" sz="2400" b="1" dirty="0">
                <a:latin typeface="+mj-ea"/>
                <a:ea typeface="+mj-ea"/>
              </a:rPr>
              <a:t>単球</a:t>
            </a:r>
            <a:r>
              <a:rPr lang="en-US" altLang="en-US" sz="2400" b="1" dirty="0">
                <a:latin typeface="+mj-ea"/>
                <a:ea typeface="+mj-ea"/>
              </a:rPr>
              <a:t> / </a:t>
            </a:r>
            <a:r>
              <a:rPr lang="ja-JP" altLang="en-US" sz="2400" b="1" dirty="0">
                <a:latin typeface="+mj-ea"/>
                <a:ea typeface="+mj-ea"/>
              </a:rPr>
              <a:t>マクロファージ系細胞融合による</a:t>
            </a:r>
            <a:endParaRPr lang="en-US" altLang="en-US" sz="2400" b="1" dirty="0">
              <a:latin typeface="+mj-ea"/>
              <a:ea typeface="+mj-ea"/>
            </a:endParaRPr>
          </a:p>
          <a:p>
            <a:pPr lvl="1"/>
            <a:r>
              <a:rPr lang="ja-JP" altLang="en-US" sz="2400" b="1" dirty="0">
                <a:latin typeface="+mj-ea"/>
                <a:ea typeface="+mj-ea"/>
              </a:rPr>
              <a:t>マクロファージへのウイルス感染</a:t>
            </a:r>
            <a:endParaRPr lang="en-US" altLang="en-US" sz="2400" b="1" dirty="0">
              <a:latin typeface="+mj-ea"/>
              <a:ea typeface="+mj-ea"/>
            </a:endParaRPr>
          </a:p>
        </p:txBody>
      </p:sp>
      <p:pic>
        <p:nvPicPr>
          <p:cNvPr id="2970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6019800"/>
            <a:ext cx="6134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4800600" y="6248400"/>
            <a:ext cx="2971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267200" y="6477000"/>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703" name="TextBox 9"/>
          <p:cNvSpPr txBox="1">
            <a:spLocks noChangeArrowheads="1"/>
          </p:cNvSpPr>
          <p:nvPr/>
        </p:nvSpPr>
        <p:spPr bwMode="auto">
          <a:xfrm>
            <a:off x="7924800" y="6248400"/>
            <a:ext cx="1004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(HAND)</a:t>
            </a:r>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76</a:t>
            </a:fld>
            <a:endParaRPr lang="en-US" alt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0"/>
            <a:ext cx="8229600" cy="647700"/>
          </a:xfrm>
        </p:spPr>
        <p:txBody>
          <a:bodyPr/>
          <a:lstStyle/>
          <a:p>
            <a:r>
              <a:rPr lang="en-US" altLang="en-US" sz="2800" b="1" dirty="0">
                <a:solidFill>
                  <a:srgbClr val="0000FF"/>
                </a:solidFill>
                <a:latin typeface="+mj-ea"/>
              </a:rPr>
              <a:t>HIV </a:t>
            </a:r>
            <a:r>
              <a:rPr lang="ja-JP" altLang="en-US" sz="2800" b="1" dirty="0">
                <a:solidFill>
                  <a:srgbClr val="0000FF"/>
                </a:solidFill>
                <a:latin typeface="+mj-ea"/>
              </a:rPr>
              <a:t>脳炎 </a:t>
            </a:r>
            <a:r>
              <a:rPr lang="en-US" altLang="en-US" sz="2800" b="1" dirty="0">
                <a:solidFill>
                  <a:srgbClr val="0000FF"/>
                </a:solidFill>
                <a:latin typeface="+mj-ea"/>
              </a:rPr>
              <a:t>encephalitis</a:t>
            </a:r>
          </a:p>
        </p:txBody>
      </p:sp>
      <p:pic>
        <p:nvPicPr>
          <p:cNvPr id="30723" name="Picture 2" descr="C:\Documents and Settings\itsuno\Desktop\Class\MPID\CNS infection\Greenfield figures\Figure 17.36c AIDS encephalitis mononucle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3902075"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descr="C:\Documents and Settings\itsuno\Desktop\Class\MPID\CNS infection\Greenfield figures\Figure 17.36d HIV giant c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990600"/>
            <a:ext cx="40814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descr="C:\Documents and Settings\itsuno\Desktop\Class\MPID\CNS infection\Greenfield figures\Figure 17.36f HIV gp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270621"/>
            <a:ext cx="3717925" cy="2557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Box 6"/>
          <p:cNvSpPr txBox="1">
            <a:spLocks noChangeArrowheads="1"/>
          </p:cNvSpPr>
          <p:nvPr/>
        </p:nvSpPr>
        <p:spPr bwMode="auto">
          <a:xfrm>
            <a:off x="610552" y="3704046"/>
            <a:ext cx="35878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ja-JP" altLang="en-US" sz="2400" b="1" dirty="0">
                <a:latin typeface="+mj-ea"/>
              </a:rPr>
              <a:t>血管周囲の単核細胞浸潤</a:t>
            </a:r>
            <a:endParaRPr lang="en-US" altLang="en-US" sz="2400" b="1" dirty="0">
              <a:latin typeface="Arial" panose="020B0604020202020204" pitchFamily="34" charset="0"/>
            </a:endParaRPr>
          </a:p>
        </p:txBody>
      </p:sp>
      <p:sp>
        <p:nvSpPr>
          <p:cNvPr id="30727" name="TextBox 8"/>
          <p:cNvSpPr txBox="1">
            <a:spLocks noChangeArrowheads="1"/>
          </p:cNvSpPr>
          <p:nvPr/>
        </p:nvSpPr>
        <p:spPr bwMode="auto">
          <a:xfrm>
            <a:off x="610552" y="5133899"/>
            <a:ext cx="31994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ja-JP" altLang="en-US" sz="2400" b="1" dirty="0">
                <a:latin typeface="Arial" panose="020B0604020202020204" pitchFamily="34" charset="0"/>
              </a:rPr>
              <a:t>ウイルス感染した単核と多核のマクロファージ</a:t>
            </a:r>
            <a:endParaRPr lang="en-US" altLang="en-US" sz="2400" b="1" dirty="0">
              <a:latin typeface="Arial" panose="020B0604020202020204" pitchFamily="34" charset="0"/>
            </a:endParaRPr>
          </a:p>
        </p:txBody>
      </p:sp>
      <p:sp>
        <p:nvSpPr>
          <p:cNvPr id="30728" name="TextBox 6"/>
          <p:cNvSpPr txBox="1">
            <a:spLocks noChangeArrowheads="1"/>
          </p:cNvSpPr>
          <p:nvPr/>
        </p:nvSpPr>
        <p:spPr bwMode="auto">
          <a:xfrm>
            <a:off x="6156325" y="3657600"/>
            <a:ext cx="1731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ja-JP" altLang="en-US" sz="2400" b="1" dirty="0">
                <a:latin typeface="Arial" panose="020B0604020202020204" pitchFamily="34" charset="0"/>
              </a:rPr>
              <a:t>多核巨細胞</a:t>
            </a:r>
            <a:endParaRPr lang="en-US" altLang="en-US" sz="2400" b="1" dirty="0">
              <a:latin typeface="Arial" panose="020B0604020202020204" pitchFamily="34" charset="0"/>
            </a:endParaRPr>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77</a:t>
            </a:fld>
            <a:endParaRPr lang="en-US" alt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114300"/>
            <a:ext cx="8229600" cy="1143000"/>
          </a:xfrm>
        </p:spPr>
        <p:txBody>
          <a:bodyPr/>
          <a:lstStyle/>
          <a:p>
            <a:r>
              <a:rPr lang="ja-JP" altLang="en-US" sz="2800" b="1" dirty="0">
                <a:solidFill>
                  <a:srgbClr val="0000FF"/>
                </a:solidFill>
                <a:latin typeface="+mj-ea"/>
              </a:rPr>
              <a:t>空胞性脊髄症　</a:t>
            </a:r>
            <a:r>
              <a:rPr lang="en-US" altLang="en-US" sz="2800" b="1" dirty="0">
                <a:solidFill>
                  <a:srgbClr val="0000FF"/>
                </a:solidFill>
                <a:latin typeface="+mj-ea"/>
              </a:rPr>
              <a:t>Vacuolar myelopathy</a:t>
            </a:r>
          </a:p>
        </p:txBody>
      </p:sp>
      <p:sp>
        <p:nvSpPr>
          <p:cNvPr id="31747" name="Content Placeholder 2"/>
          <p:cNvSpPr>
            <a:spLocks noGrp="1"/>
          </p:cNvSpPr>
          <p:nvPr>
            <p:ph idx="1"/>
          </p:nvPr>
        </p:nvSpPr>
        <p:spPr>
          <a:xfrm>
            <a:off x="457200" y="1066800"/>
            <a:ext cx="8229600" cy="4525963"/>
          </a:xfrm>
        </p:spPr>
        <p:txBody>
          <a:bodyPr/>
          <a:lstStyle/>
          <a:p>
            <a:pPr>
              <a:buClr>
                <a:srgbClr val="FF0000"/>
              </a:buClr>
              <a:buFont typeface="Wingdings" panose="05000000000000000000" pitchFamily="2" charset="2"/>
              <a:buChar char="l"/>
            </a:pPr>
            <a:r>
              <a:rPr lang="ja-JP" altLang="en-US" sz="2800" b="1" dirty="0"/>
              <a:t>エイズ患者の </a:t>
            </a:r>
            <a:r>
              <a:rPr lang="en-US" altLang="en-US" sz="2800" b="1" dirty="0"/>
              <a:t>5 </a:t>
            </a:r>
            <a:r>
              <a:rPr lang="en-US" altLang="ja-JP" sz="2800" b="1" dirty="0"/>
              <a:t>-</a:t>
            </a:r>
            <a:r>
              <a:rPr lang="en-US" altLang="en-US" sz="2800" b="1" dirty="0"/>
              <a:t> 30% </a:t>
            </a:r>
            <a:r>
              <a:rPr lang="ja-JP" altLang="en-US" sz="2800" b="1" dirty="0"/>
              <a:t>に生ずる</a:t>
            </a:r>
            <a:endParaRPr lang="en-US" altLang="ja-JP" sz="2800" b="1" dirty="0"/>
          </a:p>
          <a:p>
            <a:pPr>
              <a:buClr>
                <a:srgbClr val="FF0000"/>
              </a:buClr>
              <a:buFont typeface="Wingdings" panose="05000000000000000000" pitchFamily="2" charset="2"/>
              <a:buChar char="l"/>
            </a:pPr>
            <a:r>
              <a:rPr lang="ja-JP" altLang="en-US" sz="2800" b="1" dirty="0"/>
              <a:t>下肢脱力、痙性麻痺、失調、尿失禁</a:t>
            </a:r>
            <a:endParaRPr lang="en-US" altLang="ja-JP" sz="2800" b="1" dirty="0"/>
          </a:p>
          <a:p>
            <a:pPr>
              <a:buClr>
                <a:srgbClr val="FF0000"/>
              </a:buClr>
              <a:buFont typeface="Wingdings" panose="05000000000000000000" pitchFamily="2" charset="2"/>
              <a:buChar char="l"/>
            </a:pPr>
            <a:r>
              <a:rPr lang="ja-JP" altLang="en-US" sz="2800" b="1" dirty="0"/>
              <a:t>脊髄後索・側索白質の空胞変性</a:t>
            </a:r>
            <a:endParaRPr lang="en-US" altLang="en-US" sz="2800" b="1" dirty="0"/>
          </a:p>
          <a:p>
            <a:pPr>
              <a:buClr>
                <a:srgbClr val="FF0000"/>
              </a:buClr>
              <a:buFont typeface="Wingdings" panose="05000000000000000000" pitchFamily="2" charset="2"/>
              <a:buChar char="l"/>
            </a:pPr>
            <a:r>
              <a:rPr lang="ja-JP" altLang="en-US" sz="2800" b="1" dirty="0"/>
              <a:t>マクロファージ浸潤、髄鞘崩壊、軸索変性</a:t>
            </a:r>
            <a:endParaRPr lang="en-US" altLang="en-US" sz="2800" b="1" dirty="0"/>
          </a:p>
          <a:p>
            <a:endParaRPr lang="en-US" altLang="en-US" sz="2800" b="1" dirty="0"/>
          </a:p>
        </p:txBody>
      </p:sp>
      <p:pic>
        <p:nvPicPr>
          <p:cNvPr id="31748" name="Picture 2" descr="C:\Documents and Settings\itsuno\Desktop\Class\MPID\CNS infection\Greenfield figures\Figure 17.37 HIV myelopath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657600"/>
            <a:ext cx="5106988"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191000"/>
            <a:ext cx="21272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5"/>
          <p:cNvSpPr txBox="1">
            <a:spLocks noChangeArrowheads="1"/>
          </p:cNvSpPr>
          <p:nvPr/>
        </p:nvSpPr>
        <p:spPr bwMode="auto">
          <a:xfrm>
            <a:off x="304800" y="6172200"/>
            <a:ext cx="2274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Normal spinal cord</a:t>
            </a:r>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78</a:t>
            </a:fld>
            <a:endParaRPr lang="en-US" alt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5" y="975022"/>
            <a:ext cx="9021763"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063" y="6324600"/>
            <a:ext cx="40719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3"/>
          <p:cNvSpPr txBox="1">
            <a:spLocks noChangeArrowheads="1"/>
          </p:cNvSpPr>
          <p:nvPr/>
        </p:nvSpPr>
        <p:spPr bwMode="auto">
          <a:xfrm>
            <a:off x="1371600" y="4419600"/>
            <a:ext cx="8338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rgbClr val="FF0000"/>
                </a:solidFill>
                <a:latin typeface="Arial" panose="020B0604020202020204" pitchFamily="34" charset="0"/>
              </a:rPr>
              <a:t>PML</a:t>
            </a:r>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79</a:t>
            </a:fld>
            <a:endParaRPr lang="en-US" altLang="en-US" dirty="0"/>
          </a:p>
        </p:txBody>
      </p:sp>
      <p:sp>
        <p:nvSpPr>
          <p:cNvPr id="6" name="TextBox 3"/>
          <p:cNvSpPr txBox="1">
            <a:spLocks noChangeArrowheads="1"/>
          </p:cNvSpPr>
          <p:nvPr/>
        </p:nvSpPr>
        <p:spPr bwMode="auto">
          <a:xfrm>
            <a:off x="1172372" y="5124712"/>
            <a:ext cx="19207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ja-JP" altLang="en-US" sz="2400" b="1" dirty="0">
                <a:solidFill>
                  <a:srgbClr val="FF0000"/>
                </a:solidFill>
                <a:latin typeface="Arial" panose="020B0604020202020204" pitchFamily="34" charset="0"/>
              </a:rPr>
              <a:t>悪性リンパ腫</a:t>
            </a:r>
            <a:endParaRPr lang="en-US" altLang="en-US" sz="2400" b="1" dirty="0">
              <a:solidFill>
                <a:srgbClr val="FF0000"/>
              </a:solidFill>
              <a:latin typeface="Arial" panose="020B0604020202020204" pitchFamily="34" charset="0"/>
            </a:endParaRPr>
          </a:p>
        </p:txBody>
      </p:sp>
      <p:sp>
        <p:nvSpPr>
          <p:cNvPr id="7" name="TextBox 3"/>
          <p:cNvSpPr txBox="1">
            <a:spLocks noChangeArrowheads="1"/>
          </p:cNvSpPr>
          <p:nvPr/>
        </p:nvSpPr>
        <p:spPr bwMode="auto">
          <a:xfrm>
            <a:off x="284764" y="3326110"/>
            <a:ext cx="30732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ja-JP" altLang="en-US" sz="2400" b="1" dirty="0">
                <a:solidFill>
                  <a:srgbClr val="FF0000"/>
                </a:solidFill>
                <a:latin typeface="Arial" panose="020B0604020202020204" pitchFamily="34" charset="0"/>
              </a:rPr>
              <a:t>クリプトコッカス髄膜炎</a:t>
            </a:r>
            <a:endParaRPr lang="en-US" altLang="en-US" sz="2400" b="1" dirty="0">
              <a:solidFill>
                <a:srgbClr val="FF0000"/>
              </a:solidFill>
              <a:latin typeface="Arial" panose="020B0604020202020204" pitchFamily="34" charset="0"/>
            </a:endParaRPr>
          </a:p>
        </p:txBody>
      </p:sp>
      <p:sp>
        <p:nvSpPr>
          <p:cNvPr id="8" name="TextBox 3"/>
          <p:cNvSpPr txBox="1">
            <a:spLocks noChangeArrowheads="1"/>
          </p:cNvSpPr>
          <p:nvPr/>
        </p:nvSpPr>
        <p:spPr bwMode="auto">
          <a:xfrm>
            <a:off x="411240" y="2812555"/>
            <a:ext cx="26484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ja-JP" altLang="en-US" sz="2400" b="1" dirty="0">
                <a:solidFill>
                  <a:srgbClr val="FF0000"/>
                </a:solidFill>
                <a:latin typeface="Arial" panose="020B0604020202020204" pitchFamily="34" charset="0"/>
              </a:rPr>
              <a:t>トキソプラズマ脳症</a:t>
            </a:r>
            <a:endParaRPr lang="en-US" altLang="en-US" sz="2400" b="1" dirty="0">
              <a:solidFill>
                <a:srgbClr val="FF0000"/>
              </a:solidFill>
              <a:latin typeface="Arial" panose="020B0604020202020204" pitchFamily="34" charset="0"/>
            </a:endParaRPr>
          </a:p>
        </p:txBody>
      </p:sp>
      <p:sp>
        <p:nvSpPr>
          <p:cNvPr id="9" name="TextBox 3"/>
          <p:cNvSpPr txBox="1">
            <a:spLocks noChangeArrowheads="1"/>
          </p:cNvSpPr>
          <p:nvPr/>
        </p:nvSpPr>
        <p:spPr bwMode="auto">
          <a:xfrm>
            <a:off x="1004511" y="2165152"/>
            <a:ext cx="16337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ja-JP" altLang="en-US" sz="2400" b="1" dirty="0">
                <a:solidFill>
                  <a:srgbClr val="FF0000"/>
                </a:solidFill>
                <a:latin typeface="Arial" panose="020B0604020202020204" pitchFamily="34" charset="0"/>
              </a:rPr>
              <a:t>エイズ脳症</a:t>
            </a:r>
            <a:endParaRPr lang="en-US" altLang="en-US" sz="2400" b="1" dirty="0">
              <a:solidFill>
                <a:srgbClr val="FF0000"/>
              </a:solidFill>
              <a:latin typeface="Arial" panose="020B0604020202020204" pitchFamily="34" charset="0"/>
            </a:endParaRPr>
          </a:p>
        </p:txBody>
      </p:sp>
      <p:sp>
        <p:nvSpPr>
          <p:cNvPr id="10" name="Title 1"/>
          <p:cNvSpPr>
            <a:spLocks noGrp="1"/>
          </p:cNvSpPr>
          <p:nvPr>
            <p:ph type="title"/>
          </p:nvPr>
        </p:nvSpPr>
        <p:spPr>
          <a:xfrm>
            <a:off x="457200" y="-117519"/>
            <a:ext cx="8229600" cy="1143000"/>
          </a:xfrm>
        </p:spPr>
        <p:txBody>
          <a:bodyPr/>
          <a:lstStyle/>
          <a:p>
            <a:r>
              <a:rPr lang="ja-JP" altLang="en-US" sz="2800" b="1" dirty="0">
                <a:solidFill>
                  <a:srgbClr val="0000FF"/>
                </a:solidFill>
              </a:rPr>
              <a:t>エイズ脳症とエイズ合併症の鑑別診断</a:t>
            </a:r>
            <a:endParaRPr lang="en-US" altLang="en-US" sz="2800" b="1" dirty="0">
              <a:solidFill>
                <a:srgbClr val="0000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90488"/>
            <a:ext cx="8229600" cy="762000"/>
          </a:xfrm>
        </p:spPr>
        <p:txBody>
          <a:bodyPr/>
          <a:lstStyle/>
          <a:p>
            <a:r>
              <a:rPr lang="ja-JP" altLang="en-US" sz="2800" b="1" dirty="0">
                <a:solidFill>
                  <a:srgbClr val="0000FF"/>
                </a:solidFill>
                <a:latin typeface="+mj-ea"/>
              </a:rPr>
              <a:t>人の遅発性（ウイルス）感染症</a:t>
            </a:r>
            <a:br>
              <a:rPr lang="en-US" altLang="ja-JP" sz="2800" b="1" dirty="0">
                <a:solidFill>
                  <a:srgbClr val="0000FF"/>
                </a:solidFill>
                <a:latin typeface="+mj-ea"/>
              </a:rPr>
            </a:br>
            <a:r>
              <a:rPr lang="en-US" altLang="en-US" sz="2800" b="1" dirty="0">
                <a:solidFill>
                  <a:srgbClr val="0000FF"/>
                </a:solidFill>
                <a:latin typeface="+mj-ea"/>
              </a:rPr>
              <a:t>Human slow (virus) infections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05835277"/>
              </p:ext>
            </p:extLst>
          </p:nvPr>
        </p:nvGraphicFramePr>
        <p:xfrm>
          <a:off x="457200" y="1295400"/>
          <a:ext cx="8229600" cy="4340268"/>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738451">
                <a:tc>
                  <a:txBody>
                    <a:bodyPr/>
                    <a:lstStyle/>
                    <a:p>
                      <a:r>
                        <a:rPr lang="ja-JP" altLang="en-US" sz="2400" b="1" i="0" dirty="0">
                          <a:solidFill>
                            <a:schemeClr val="bg1"/>
                          </a:solidFill>
                          <a:latin typeface="Arial" pitchFamily="34" charset="0"/>
                          <a:ea typeface="Arial Unicode MS" pitchFamily="34" charset="-128"/>
                        </a:rPr>
                        <a:t>遅発性感染症</a:t>
                      </a:r>
                      <a:endParaRPr lang="en-US" sz="2400" b="1" i="0" dirty="0">
                        <a:solidFill>
                          <a:schemeClr val="bg1"/>
                        </a:solidFill>
                        <a:latin typeface="Arial" pitchFamily="34" charset="0"/>
                        <a:ea typeface="Arial Unicode MS" pitchFamily="34" charset="-128"/>
                      </a:endParaRPr>
                    </a:p>
                  </a:txBody>
                  <a:tcPr marT="45727" marB="45727"/>
                </a:tc>
                <a:tc>
                  <a:txBody>
                    <a:bodyPr/>
                    <a:lstStyle/>
                    <a:p>
                      <a:r>
                        <a:rPr lang="ja-JP" altLang="en-US" sz="2400" b="1" i="0" dirty="0">
                          <a:solidFill>
                            <a:schemeClr val="bg1"/>
                          </a:solidFill>
                          <a:latin typeface="Arial" pitchFamily="34" charset="0"/>
                          <a:ea typeface="Arial Unicode MS" pitchFamily="34" charset="-128"/>
                        </a:rPr>
                        <a:t>病原体 </a:t>
                      </a:r>
                      <a:r>
                        <a:rPr lang="en-US" sz="2400" b="1" i="0" dirty="0">
                          <a:solidFill>
                            <a:schemeClr val="bg1"/>
                          </a:solidFill>
                          <a:latin typeface="Arial" pitchFamily="34" charset="0"/>
                          <a:ea typeface="Arial Unicode MS" pitchFamily="34" charset="-128"/>
                        </a:rPr>
                        <a:t>Agents</a:t>
                      </a:r>
                    </a:p>
                  </a:txBody>
                  <a:tcPr marT="45727" marB="45727"/>
                </a:tc>
                <a:extLst>
                  <a:ext uri="{0D108BD9-81ED-4DB2-BD59-A6C34878D82A}">
                    <a16:rowId xmlns:a16="http://schemas.microsoft.com/office/drawing/2014/main" val="10000"/>
                  </a:ext>
                </a:extLst>
              </a:tr>
              <a:tr h="709349">
                <a:tc>
                  <a:txBody>
                    <a:bodyPr/>
                    <a:lstStyle/>
                    <a:p>
                      <a:r>
                        <a:rPr lang="en-US" sz="2400" b="1" i="0" dirty="0">
                          <a:solidFill>
                            <a:schemeClr val="tx1"/>
                          </a:solidFill>
                          <a:latin typeface="Arial" pitchFamily="34" charset="0"/>
                          <a:ea typeface="Arial Unicode MS" pitchFamily="34" charset="-128"/>
                        </a:rPr>
                        <a:t>SSPE: </a:t>
                      </a:r>
                      <a:r>
                        <a:rPr lang="ja-JP" altLang="en-US" sz="2400" b="1" i="0" dirty="0">
                          <a:solidFill>
                            <a:schemeClr val="tx1"/>
                          </a:solidFill>
                          <a:latin typeface="Arial" pitchFamily="34" charset="0"/>
                          <a:ea typeface="Arial Unicode MS" pitchFamily="34" charset="-128"/>
                        </a:rPr>
                        <a:t>亜急性硬化性全脳炎</a:t>
                      </a:r>
                      <a:endParaRPr lang="en-US" sz="2400" b="1" i="0" dirty="0">
                        <a:solidFill>
                          <a:schemeClr val="tx1"/>
                        </a:solidFill>
                        <a:latin typeface="Arial" pitchFamily="34" charset="0"/>
                        <a:ea typeface="Arial Unicode MS" pitchFamily="34" charset="-128"/>
                      </a:endParaRPr>
                    </a:p>
                  </a:txBody>
                  <a:tcPr marT="45727" marB="45727"/>
                </a:tc>
                <a:tc>
                  <a:txBody>
                    <a:bodyPr/>
                    <a:lstStyle/>
                    <a:p>
                      <a:r>
                        <a:rPr lang="ja-JP" altLang="en-US" sz="2400" b="1" i="0" dirty="0">
                          <a:solidFill>
                            <a:schemeClr val="tx1"/>
                          </a:solidFill>
                          <a:latin typeface="Arial" pitchFamily="34" charset="0"/>
                          <a:ea typeface="Arial Unicode MS" pitchFamily="34" charset="-128"/>
                        </a:rPr>
                        <a:t>麻疹ウイルス</a:t>
                      </a:r>
                      <a:endParaRPr lang="en-US" sz="2400" b="1" i="0" dirty="0">
                        <a:solidFill>
                          <a:schemeClr val="tx1"/>
                        </a:solidFill>
                        <a:latin typeface="Arial" pitchFamily="34" charset="0"/>
                        <a:ea typeface="Arial Unicode MS" pitchFamily="34" charset="-128"/>
                      </a:endParaRPr>
                    </a:p>
                  </a:txBody>
                  <a:tcPr marT="45727" marB="45727"/>
                </a:tc>
                <a:extLst>
                  <a:ext uri="{0D108BD9-81ED-4DB2-BD59-A6C34878D82A}">
                    <a16:rowId xmlns:a16="http://schemas.microsoft.com/office/drawing/2014/main" val="10001"/>
                  </a:ext>
                </a:extLst>
              </a:tr>
              <a:tr h="646881">
                <a:tc>
                  <a:txBody>
                    <a:bodyPr/>
                    <a:lstStyle/>
                    <a:p>
                      <a:r>
                        <a:rPr lang="en-US" sz="2400" b="1" i="0" dirty="0">
                          <a:solidFill>
                            <a:schemeClr val="tx1"/>
                          </a:solidFill>
                          <a:latin typeface="Arial" pitchFamily="34" charset="0"/>
                          <a:ea typeface="Arial Unicode MS" pitchFamily="34" charset="-128"/>
                        </a:rPr>
                        <a:t>PML: </a:t>
                      </a:r>
                      <a:r>
                        <a:rPr lang="ja-JP" altLang="en-US" sz="2400" b="1" i="0" dirty="0">
                          <a:solidFill>
                            <a:schemeClr val="tx1"/>
                          </a:solidFill>
                          <a:latin typeface="Arial" pitchFamily="34" charset="0"/>
                          <a:ea typeface="Arial Unicode MS" pitchFamily="34" charset="-128"/>
                        </a:rPr>
                        <a:t>進行性多巣性白質脳症</a:t>
                      </a:r>
                      <a:endParaRPr lang="en-US" sz="2400" b="1" i="0" dirty="0">
                        <a:solidFill>
                          <a:schemeClr val="tx1"/>
                        </a:solidFill>
                        <a:latin typeface="Arial" pitchFamily="34" charset="0"/>
                        <a:ea typeface="Arial Unicode MS" pitchFamily="34" charset="-128"/>
                      </a:endParaRPr>
                    </a:p>
                  </a:txBody>
                  <a:tcPr marT="45727" marB="45727"/>
                </a:tc>
                <a:tc>
                  <a:txBody>
                    <a:bodyPr/>
                    <a:lstStyle/>
                    <a:p>
                      <a:r>
                        <a:rPr lang="en-US" sz="2400" b="1" i="0" dirty="0">
                          <a:solidFill>
                            <a:schemeClr val="tx1"/>
                          </a:solidFill>
                          <a:latin typeface="Arial" pitchFamily="34" charset="0"/>
                          <a:ea typeface="Arial Unicode MS" pitchFamily="34" charset="-128"/>
                        </a:rPr>
                        <a:t>JC </a:t>
                      </a:r>
                      <a:r>
                        <a:rPr lang="ja-JP" altLang="en-US" sz="2400" b="1" i="0" dirty="0">
                          <a:solidFill>
                            <a:schemeClr val="tx1"/>
                          </a:solidFill>
                          <a:latin typeface="Arial" pitchFamily="34" charset="0"/>
                          <a:ea typeface="Arial Unicode MS" pitchFamily="34" charset="-128"/>
                        </a:rPr>
                        <a:t>ウイルス</a:t>
                      </a:r>
                      <a:endParaRPr lang="en-US" sz="2400" b="1" i="0" dirty="0">
                        <a:solidFill>
                          <a:schemeClr val="tx1"/>
                        </a:solidFill>
                        <a:latin typeface="Arial" pitchFamily="34" charset="0"/>
                        <a:ea typeface="Arial Unicode MS" pitchFamily="34" charset="-128"/>
                      </a:endParaRPr>
                    </a:p>
                  </a:txBody>
                  <a:tcPr marT="45727" marB="45727"/>
                </a:tc>
                <a:extLst>
                  <a:ext uri="{0D108BD9-81ED-4DB2-BD59-A6C34878D82A}">
                    <a16:rowId xmlns:a16="http://schemas.microsoft.com/office/drawing/2014/main" val="10002"/>
                  </a:ext>
                </a:extLst>
              </a:tr>
              <a:tr h="738451">
                <a:tc>
                  <a:txBody>
                    <a:bodyPr/>
                    <a:lstStyle/>
                    <a:p>
                      <a:r>
                        <a:rPr lang="ja-JP" altLang="en-US" sz="2400" b="1" i="0" dirty="0">
                          <a:solidFill>
                            <a:schemeClr val="tx1"/>
                          </a:solidFill>
                          <a:latin typeface="Arial" pitchFamily="34" charset="0"/>
                          <a:ea typeface="Arial Unicode MS" pitchFamily="34" charset="-128"/>
                        </a:rPr>
                        <a:t>エイズ脳症　</a:t>
                      </a:r>
                      <a:r>
                        <a:rPr lang="en-US" sz="2400" b="1" i="0" dirty="0">
                          <a:solidFill>
                            <a:schemeClr val="tx1"/>
                          </a:solidFill>
                          <a:latin typeface="Arial" pitchFamily="34" charset="0"/>
                          <a:ea typeface="Arial Unicode MS" pitchFamily="34" charset="-128"/>
                        </a:rPr>
                        <a:t>(HIV</a:t>
                      </a:r>
                      <a:r>
                        <a:rPr lang="en-US" sz="2400" b="1" i="0" baseline="0" dirty="0">
                          <a:solidFill>
                            <a:schemeClr val="tx1"/>
                          </a:solidFill>
                          <a:latin typeface="Arial" pitchFamily="34" charset="0"/>
                          <a:ea typeface="Arial Unicode MS" pitchFamily="34" charset="-128"/>
                        </a:rPr>
                        <a:t> </a:t>
                      </a:r>
                      <a:r>
                        <a:rPr lang="ja-JP" altLang="en-US" sz="2400" b="1" i="0" baseline="0" dirty="0">
                          <a:solidFill>
                            <a:schemeClr val="tx1"/>
                          </a:solidFill>
                          <a:latin typeface="Arial" pitchFamily="34" charset="0"/>
                          <a:ea typeface="Arial Unicode MS" pitchFamily="34" charset="-128"/>
                        </a:rPr>
                        <a:t>脳炎）</a:t>
                      </a:r>
                      <a:endParaRPr lang="en-US" sz="2400" b="1" i="0" dirty="0">
                        <a:solidFill>
                          <a:schemeClr val="tx1"/>
                        </a:solidFill>
                        <a:latin typeface="Arial" pitchFamily="34" charset="0"/>
                        <a:ea typeface="Arial Unicode MS" pitchFamily="34" charset="-128"/>
                      </a:endParaRPr>
                    </a:p>
                  </a:txBody>
                  <a:tcPr marT="45727" marB="45727"/>
                </a:tc>
                <a:tc>
                  <a:txBody>
                    <a:bodyPr/>
                    <a:lstStyle/>
                    <a:p>
                      <a:r>
                        <a:rPr lang="en-US" sz="2400" b="1" i="0" dirty="0">
                          <a:solidFill>
                            <a:schemeClr val="tx1"/>
                          </a:solidFill>
                          <a:latin typeface="Arial" pitchFamily="34" charset="0"/>
                          <a:ea typeface="Arial Unicode MS" pitchFamily="34" charset="-128"/>
                        </a:rPr>
                        <a:t>HIV</a:t>
                      </a:r>
                    </a:p>
                  </a:txBody>
                  <a:tcPr marT="45727" marB="45727"/>
                </a:tc>
                <a:extLst>
                  <a:ext uri="{0D108BD9-81ED-4DB2-BD59-A6C34878D82A}">
                    <a16:rowId xmlns:a16="http://schemas.microsoft.com/office/drawing/2014/main" val="10003"/>
                  </a:ext>
                </a:extLst>
              </a:tr>
              <a:tr h="684162">
                <a:tc>
                  <a:txBody>
                    <a:bodyPr/>
                    <a:lstStyle/>
                    <a:p>
                      <a:r>
                        <a:rPr lang="en-US" sz="2400" b="1" i="0" dirty="0">
                          <a:solidFill>
                            <a:schemeClr val="tx1"/>
                          </a:solidFill>
                          <a:latin typeface="Arial" pitchFamily="34" charset="0"/>
                          <a:ea typeface="Arial Unicode MS" pitchFamily="34" charset="-128"/>
                        </a:rPr>
                        <a:t>HAM/TSP</a:t>
                      </a:r>
                    </a:p>
                  </a:txBody>
                  <a:tcPr marT="45727" marB="45727"/>
                </a:tc>
                <a:tc>
                  <a:txBody>
                    <a:bodyPr/>
                    <a:lstStyle/>
                    <a:p>
                      <a:r>
                        <a:rPr lang="en-US" sz="2400" b="1" i="0" dirty="0">
                          <a:solidFill>
                            <a:schemeClr val="tx1"/>
                          </a:solidFill>
                          <a:latin typeface="Arial" pitchFamily="34" charset="0"/>
                          <a:ea typeface="Arial Unicode MS" pitchFamily="34" charset="-128"/>
                        </a:rPr>
                        <a:t>HTLV-I</a:t>
                      </a:r>
                    </a:p>
                  </a:txBody>
                  <a:tcPr marT="45727" marB="45727"/>
                </a:tc>
                <a:extLst>
                  <a:ext uri="{0D108BD9-81ED-4DB2-BD59-A6C34878D82A}">
                    <a16:rowId xmlns:a16="http://schemas.microsoft.com/office/drawing/2014/main" val="10004"/>
                  </a:ext>
                </a:extLst>
              </a:tr>
              <a:tr h="609690">
                <a:tc>
                  <a:txBody>
                    <a:bodyPr/>
                    <a:lstStyle/>
                    <a:p>
                      <a:r>
                        <a:rPr lang="ja-JP" altLang="en-US" sz="2400" b="1" i="0" dirty="0">
                          <a:solidFill>
                            <a:schemeClr val="tx1"/>
                          </a:solidFill>
                          <a:latin typeface="Arial" pitchFamily="34" charset="0"/>
                          <a:ea typeface="Arial Unicode MS" pitchFamily="34" charset="-128"/>
                        </a:rPr>
                        <a:t>クールー、クロイツフェルト・ヤコブ病</a:t>
                      </a:r>
                      <a:endParaRPr lang="en-US" sz="2400" b="1" i="0" dirty="0">
                        <a:solidFill>
                          <a:schemeClr val="tx1"/>
                        </a:solidFill>
                        <a:latin typeface="Arial" pitchFamily="34" charset="0"/>
                        <a:ea typeface="Arial Unicode MS" pitchFamily="34" charset="-128"/>
                      </a:endParaRPr>
                    </a:p>
                  </a:txBody>
                  <a:tcPr marT="45727" marB="45727"/>
                </a:tc>
                <a:tc>
                  <a:txBody>
                    <a:bodyPr/>
                    <a:lstStyle/>
                    <a:p>
                      <a:r>
                        <a:rPr lang="ja-JP" altLang="en-US" sz="2400" b="1" i="0" dirty="0">
                          <a:solidFill>
                            <a:schemeClr val="tx1"/>
                          </a:solidFill>
                          <a:latin typeface="Arial" pitchFamily="34" charset="0"/>
                          <a:ea typeface="Arial Unicode MS" pitchFamily="34" charset="-128"/>
                        </a:rPr>
                        <a:t>プリオン</a:t>
                      </a:r>
                      <a:endParaRPr lang="en-US" sz="2400" b="1" i="0" dirty="0">
                        <a:solidFill>
                          <a:schemeClr val="tx1"/>
                        </a:solidFill>
                        <a:latin typeface="Arial" pitchFamily="34" charset="0"/>
                        <a:ea typeface="Arial Unicode MS" pitchFamily="34" charset="-128"/>
                      </a:endParaRPr>
                    </a:p>
                  </a:txBody>
                  <a:tcPr marT="45727" marB="45727"/>
                </a:tc>
                <a:extLst>
                  <a:ext uri="{0D108BD9-81ED-4DB2-BD59-A6C34878D82A}">
                    <a16:rowId xmlns:a16="http://schemas.microsoft.com/office/drawing/2014/main" val="10005"/>
                  </a:ext>
                </a:extLst>
              </a:tr>
            </a:tbl>
          </a:graphicData>
        </a:graphic>
      </p:graphicFrame>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8</a:t>
            </a:fld>
            <a:endParaRPr lang="en-US" altLang="en-US" dirty="0"/>
          </a:p>
        </p:txBody>
      </p:sp>
      <p:sp>
        <p:nvSpPr>
          <p:cNvPr id="3" name="正方形/長方形 2">
            <a:extLst>
              <a:ext uri="{FF2B5EF4-FFF2-40B4-BE49-F238E27FC236}">
                <a16:creationId xmlns:a16="http://schemas.microsoft.com/office/drawing/2014/main" id="{D01A55B3-A9CA-4317-A921-E8B9A5800C4C}"/>
              </a:ext>
            </a:extLst>
          </p:cNvPr>
          <p:cNvSpPr/>
          <p:nvPr/>
        </p:nvSpPr>
        <p:spPr>
          <a:xfrm>
            <a:off x="457200" y="5893914"/>
            <a:ext cx="7724038" cy="400110"/>
          </a:xfrm>
          <a:prstGeom prst="rect">
            <a:avLst/>
          </a:prstGeom>
        </p:spPr>
        <p:txBody>
          <a:bodyPr wrap="none">
            <a:spAutoFit/>
          </a:bodyPr>
          <a:lstStyle/>
          <a:p>
            <a:r>
              <a:rPr lang="en-US" altLang="ja-JP" sz="2000" b="1" dirty="0">
                <a:solidFill>
                  <a:srgbClr val="FF0000"/>
                </a:solidFill>
                <a:ea typeface="Arial Unicode MS" pitchFamily="34" charset="-128"/>
              </a:rPr>
              <a:t>*HIV </a:t>
            </a:r>
            <a:r>
              <a:rPr lang="ja-JP" altLang="en-US" sz="2000" b="1" dirty="0">
                <a:solidFill>
                  <a:srgbClr val="FF0000"/>
                </a:solidFill>
                <a:ea typeface="Arial Unicode MS" pitchFamily="34" charset="-128"/>
              </a:rPr>
              <a:t>と</a:t>
            </a:r>
            <a:r>
              <a:rPr lang="en-US" altLang="ja-JP" sz="2000" b="1" dirty="0">
                <a:solidFill>
                  <a:srgbClr val="FF0000"/>
                </a:solidFill>
                <a:ea typeface="Arial Unicode MS" pitchFamily="34" charset="-128"/>
              </a:rPr>
              <a:t> HITLV-I </a:t>
            </a:r>
            <a:r>
              <a:rPr lang="ja-JP" altLang="en-US" sz="2000" b="1" dirty="0">
                <a:solidFill>
                  <a:srgbClr val="FF0000"/>
                </a:solidFill>
                <a:ea typeface="Arial Unicode MS" pitchFamily="34" charset="-128"/>
              </a:rPr>
              <a:t>によるものは遅発性感染症に含まないことが多い</a:t>
            </a:r>
            <a:endParaRPr lang="en-US" altLang="ja-JP" sz="2000" b="1" dirty="0">
              <a:solidFill>
                <a:srgbClr val="FF0000"/>
              </a:solidFill>
              <a:ea typeface="Arial Unicode MS" pitchFamily="34" charset="-128"/>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609600"/>
          </a:xfrm>
        </p:spPr>
        <p:txBody>
          <a:bodyPr/>
          <a:lstStyle/>
          <a:p>
            <a:r>
              <a:rPr kumimoji="1" lang="en-US" altLang="ja-JP" sz="2800" b="1" dirty="0">
                <a:solidFill>
                  <a:srgbClr val="0000FF"/>
                </a:solidFill>
                <a:latin typeface="+mj-ea"/>
              </a:rPr>
              <a:t>CBT</a:t>
            </a:r>
            <a:endParaRPr kumimoji="1" lang="ja-JP" altLang="en-US" sz="2800" b="1" dirty="0">
              <a:solidFill>
                <a:srgbClr val="0000FF"/>
              </a:solidFill>
              <a:latin typeface="+mj-ea"/>
            </a:endParaRPr>
          </a:p>
        </p:txBody>
      </p:sp>
      <p:sp>
        <p:nvSpPr>
          <p:cNvPr id="4" name="スライド番号プレースホルダー 3"/>
          <p:cNvSpPr>
            <a:spLocks noGrp="1"/>
          </p:cNvSpPr>
          <p:nvPr>
            <p:ph type="sldNum" sz="quarter" idx="12"/>
          </p:nvPr>
        </p:nvSpPr>
        <p:spPr/>
        <p:txBody>
          <a:bodyPr/>
          <a:lstStyle/>
          <a:p>
            <a:pPr>
              <a:defRPr/>
            </a:pPr>
            <a:fld id="{59AD4D59-50AE-43DB-A16B-75679D6267D7}" type="slidenum">
              <a:rPr lang="en-US" altLang="en-US" smtClean="0"/>
              <a:pPr>
                <a:defRPr/>
              </a:pPr>
              <a:t>80</a:t>
            </a:fld>
            <a:endParaRPr lang="en-US" altLang="en-US" dirty="0"/>
          </a:p>
        </p:txBody>
      </p:sp>
      <p:pic>
        <p:nvPicPr>
          <p:cNvPr id="5" name="図 4"/>
          <p:cNvPicPr>
            <a:picLocks noChangeAspect="1"/>
          </p:cNvPicPr>
          <p:nvPr/>
        </p:nvPicPr>
        <p:blipFill>
          <a:blip r:embed="rId2"/>
          <a:stretch>
            <a:fillRect/>
          </a:stretch>
        </p:blipFill>
        <p:spPr>
          <a:xfrm>
            <a:off x="29029" y="609600"/>
            <a:ext cx="9144000" cy="7856496"/>
          </a:xfrm>
          <a:prstGeom prst="rect">
            <a:avLst/>
          </a:prstGeom>
        </p:spPr>
      </p:pic>
    </p:spTree>
    <p:extLst>
      <p:ext uri="{BB962C8B-B14F-4D97-AF65-F5344CB8AC3E}">
        <p14:creationId xmlns:p14="http://schemas.microsoft.com/office/powerpoint/2010/main" val="23357181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59AD4D59-50AE-43DB-A16B-75679D6267D7}" type="slidenum">
              <a:rPr lang="en-US" altLang="en-US" smtClean="0"/>
              <a:pPr>
                <a:defRPr/>
              </a:pPr>
              <a:t>81</a:t>
            </a:fld>
            <a:endParaRPr lang="en-US" altLang="en-US" dirty="0"/>
          </a:p>
        </p:txBody>
      </p:sp>
      <p:pic>
        <p:nvPicPr>
          <p:cNvPr id="5" name="図 4"/>
          <p:cNvPicPr>
            <a:picLocks noChangeAspect="1"/>
          </p:cNvPicPr>
          <p:nvPr/>
        </p:nvPicPr>
        <p:blipFill>
          <a:blip r:embed="rId2"/>
          <a:stretch>
            <a:fillRect/>
          </a:stretch>
        </p:blipFill>
        <p:spPr>
          <a:xfrm>
            <a:off x="-1" y="-3886994"/>
            <a:ext cx="9135735" cy="7849394"/>
          </a:xfrm>
          <a:prstGeom prst="rect">
            <a:avLst/>
          </a:prstGeom>
        </p:spPr>
      </p:pic>
      <p:pic>
        <p:nvPicPr>
          <p:cNvPr id="6" name="図 5"/>
          <p:cNvPicPr>
            <a:picLocks noChangeAspect="1"/>
          </p:cNvPicPr>
          <p:nvPr/>
        </p:nvPicPr>
        <p:blipFill>
          <a:blip r:embed="rId3"/>
          <a:stretch>
            <a:fillRect/>
          </a:stretch>
        </p:blipFill>
        <p:spPr>
          <a:xfrm rot="10800000">
            <a:off x="180925" y="4090896"/>
            <a:ext cx="8773881" cy="1067344"/>
          </a:xfrm>
          <a:prstGeom prst="rect">
            <a:avLst/>
          </a:prstGeom>
        </p:spPr>
      </p:pic>
      <p:cxnSp>
        <p:nvCxnSpPr>
          <p:cNvPr id="10" name="直線コネクタ 9"/>
          <p:cNvCxnSpPr/>
          <p:nvPr/>
        </p:nvCxnSpPr>
        <p:spPr>
          <a:xfrm>
            <a:off x="1981200" y="4419600"/>
            <a:ext cx="4343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457200" y="3810000"/>
            <a:ext cx="2057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0696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29029"/>
            <a:ext cx="9144000" cy="1143000"/>
          </a:xfrm>
        </p:spPr>
        <p:txBody>
          <a:bodyPr/>
          <a:lstStyle/>
          <a:p>
            <a:r>
              <a:rPr lang="en-US" altLang="en-US" sz="2800" b="1" dirty="0">
                <a:solidFill>
                  <a:srgbClr val="0000FF"/>
                </a:solidFill>
                <a:latin typeface="+mj-ea"/>
              </a:rPr>
              <a:t>HAM</a:t>
            </a:r>
            <a:r>
              <a:rPr lang="ja-JP" altLang="en-US" sz="2800" b="1" dirty="0">
                <a:solidFill>
                  <a:srgbClr val="0000FF"/>
                </a:solidFill>
                <a:latin typeface="+mj-ea"/>
              </a:rPr>
              <a:t>： </a:t>
            </a:r>
            <a:r>
              <a:rPr lang="en-US" altLang="en-US" sz="2800" b="1" dirty="0">
                <a:solidFill>
                  <a:srgbClr val="0000FF"/>
                </a:solidFill>
                <a:latin typeface="+mj-ea"/>
              </a:rPr>
              <a:t>HTLV-I associated myelopathy </a:t>
            </a:r>
            <a:br>
              <a:rPr lang="en-US" altLang="en-US" sz="2800" b="1" dirty="0">
                <a:solidFill>
                  <a:srgbClr val="0000FF"/>
                </a:solidFill>
                <a:latin typeface="+mj-ea"/>
              </a:rPr>
            </a:br>
            <a:endParaRPr lang="en-US" altLang="en-US" sz="2800" b="1" dirty="0">
              <a:solidFill>
                <a:srgbClr val="0000FF"/>
              </a:solidFill>
              <a:latin typeface="+mj-ea"/>
            </a:endParaRPr>
          </a:p>
        </p:txBody>
      </p:sp>
      <p:sp>
        <p:nvSpPr>
          <p:cNvPr id="33795" name="Content Placeholder 2"/>
          <p:cNvSpPr>
            <a:spLocks noGrp="1"/>
          </p:cNvSpPr>
          <p:nvPr>
            <p:ph idx="1"/>
          </p:nvPr>
        </p:nvSpPr>
        <p:spPr>
          <a:xfrm>
            <a:off x="266700" y="784228"/>
            <a:ext cx="8229600" cy="4525963"/>
          </a:xfrm>
        </p:spPr>
        <p:txBody>
          <a:bodyPr/>
          <a:lstStyle/>
          <a:p>
            <a:pPr>
              <a:buClr>
                <a:srgbClr val="FF0000"/>
              </a:buClr>
              <a:buFont typeface="Wingdings" panose="05000000000000000000" pitchFamily="2" charset="2"/>
              <a:buChar char="l"/>
            </a:pPr>
            <a:r>
              <a:rPr lang="ja-JP" altLang="en-US" sz="2400" b="1" dirty="0"/>
              <a:t>＝ヒト</a:t>
            </a:r>
            <a:r>
              <a:rPr lang="en-US" altLang="ja-JP" sz="2400" b="1" dirty="0"/>
              <a:t>T</a:t>
            </a:r>
            <a:r>
              <a:rPr lang="ja-JP" altLang="en-US" sz="2400" b="1" dirty="0"/>
              <a:t>リンパ球向性ウイルス脊髄症</a:t>
            </a:r>
            <a:br>
              <a:rPr lang="en-US" altLang="en-US" sz="2400" b="1" dirty="0"/>
            </a:br>
            <a:r>
              <a:rPr lang="ja-JP" altLang="en-US" sz="2400" b="1" dirty="0"/>
              <a:t>＝熱帯性痙性不全対麻痺症</a:t>
            </a:r>
            <a:br>
              <a:rPr lang="en-US" altLang="en-US" sz="2400" b="1" dirty="0"/>
            </a:br>
            <a:r>
              <a:rPr lang="ja-JP" altLang="en-US" sz="2400" b="1" dirty="0"/>
              <a:t>＝</a:t>
            </a:r>
            <a:r>
              <a:rPr lang="en-US" altLang="en-US" sz="2400" b="1" dirty="0"/>
              <a:t>Tropical spastic </a:t>
            </a:r>
            <a:r>
              <a:rPr lang="en-US" altLang="en-US" sz="2400" b="1" dirty="0" err="1"/>
              <a:t>paraparesis</a:t>
            </a:r>
            <a:r>
              <a:rPr lang="en-US" altLang="en-US" sz="2400" b="1" dirty="0"/>
              <a:t> (TSP)</a:t>
            </a:r>
          </a:p>
          <a:p>
            <a:pPr>
              <a:buClr>
                <a:srgbClr val="FF0000"/>
              </a:buClr>
              <a:buFont typeface="Wingdings" panose="05000000000000000000" pitchFamily="2" charset="2"/>
              <a:buChar char="l"/>
            </a:pPr>
            <a:r>
              <a:rPr lang="ja-JP" altLang="en-US" sz="2400" b="1" dirty="0"/>
              <a:t>ヒト</a:t>
            </a:r>
            <a:r>
              <a:rPr lang="en-US" altLang="ja-JP" sz="2400" b="1" dirty="0"/>
              <a:t>T</a:t>
            </a:r>
            <a:r>
              <a:rPr lang="ja-JP" altLang="en-US" sz="2400" b="1" dirty="0"/>
              <a:t>リンパ球向性ウイルス </a:t>
            </a:r>
            <a:r>
              <a:rPr lang="en-US" altLang="en-US" sz="2400" b="1" dirty="0"/>
              <a:t>HTLV-I </a:t>
            </a:r>
            <a:r>
              <a:rPr lang="ja-JP" altLang="en-US" sz="2400" b="1" dirty="0"/>
              <a:t>感染による</a:t>
            </a:r>
            <a:endParaRPr lang="en-US" altLang="en-US" sz="2400" b="1" dirty="0"/>
          </a:p>
          <a:p>
            <a:pPr>
              <a:buClr>
                <a:srgbClr val="FF0000"/>
              </a:buClr>
              <a:buFont typeface="Wingdings" panose="05000000000000000000" pitchFamily="2" charset="2"/>
              <a:buChar char="l"/>
            </a:pPr>
            <a:r>
              <a:rPr lang="ja-JP" altLang="en-US" sz="2400" b="1" dirty="0"/>
              <a:t>日本では</a:t>
            </a:r>
            <a:r>
              <a:rPr lang="en-US" altLang="ja-JP" sz="2400" b="1" dirty="0"/>
              <a:t>3000</a:t>
            </a:r>
            <a:r>
              <a:rPr lang="ja-JP" altLang="en-US" sz="2400" b="1" dirty="0"/>
              <a:t>名の患者（九州、沖縄）</a:t>
            </a:r>
            <a:r>
              <a:rPr lang="en-US" altLang="ja-JP" sz="2400" b="1" dirty="0"/>
              <a:t>. </a:t>
            </a:r>
            <a:r>
              <a:rPr lang="ja-JP" altLang="en-US" sz="2400" b="1" dirty="0"/>
              <a:t>カリブ海、アフリカ、南アメリカ</a:t>
            </a:r>
            <a:endParaRPr lang="en-US" altLang="en-US" sz="2400" b="1" dirty="0"/>
          </a:p>
          <a:p>
            <a:pPr>
              <a:buClr>
                <a:srgbClr val="FF0000"/>
              </a:buClr>
              <a:buFont typeface="Wingdings" panose="05000000000000000000" pitchFamily="2" charset="2"/>
              <a:buChar char="l"/>
            </a:pPr>
            <a:r>
              <a:rPr lang="en-US" altLang="ja-JP" sz="2400" b="1" dirty="0"/>
              <a:t>HTLV-I </a:t>
            </a:r>
            <a:r>
              <a:rPr lang="ja-JP" altLang="en-US" sz="2400" b="1" dirty="0"/>
              <a:t>は成人</a:t>
            </a:r>
            <a:r>
              <a:rPr lang="en-US" altLang="ja-JP" sz="2400" b="1" dirty="0"/>
              <a:t>T</a:t>
            </a:r>
            <a:r>
              <a:rPr lang="ja-JP" altLang="en-US" sz="2400" b="1" dirty="0"/>
              <a:t>細胞白血病（</a:t>
            </a:r>
            <a:r>
              <a:rPr lang="en-US" altLang="ja-JP" sz="2400" b="1" dirty="0"/>
              <a:t>ATL</a:t>
            </a:r>
            <a:r>
              <a:rPr lang="ja-JP" altLang="en-US" sz="2400" b="1" dirty="0"/>
              <a:t>）の原因</a:t>
            </a:r>
            <a:r>
              <a:rPr lang="en-US" altLang="ja-JP" sz="2400" b="1" dirty="0"/>
              <a:t>. </a:t>
            </a:r>
            <a:r>
              <a:rPr lang="en-US" altLang="en-US" sz="2400" b="1" dirty="0"/>
              <a:t>0.25% </a:t>
            </a:r>
            <a:r>
              <a:rPr lang="ja-JP" altLang="en-US" sz="2400" b="1" dirty="0"/>
              <a:t>が</a:t>
            </a:r>
            <a:r>
              <a:rPr lang="en-US" altLang="en-US" sz="2400" b="1" dirty="0"/>
              <a:t>HAM</a:t>
            </a:r>
            <a:r>
              <a:rPr lang="ja-JP" altLang="en-US" sz="2400" b="1" dirty="0"/>
              <a:t>発症</a:t>
            </a:r>
            <a:endParaRPr lang="en-US" altLang="en-US" sz="2400" b="1" dirty="0"/>
          </a:p>
          <a:p>
            <a:pPr>
              <a:buClr>
                <a:srgbClr val="FF0000"/>
              </a:buClr>
              <a:buFont typeface="Wingdings" panose="05000000000000000000" pitchFamily="2" charset="2"/>
              <a:buChar char="l"/>
            </a:pPr>
            <a:r>
              <a:rPr lang="en-US" altLang="en-US" sz="2400" b="1" dirty="0"/>
              <a:t>CD4+ T </a:t>
            </a:r>
            <a:r>
              <a:rPr lang="ja-JP" altLang="en-US" sz="2400" b="1" dirty="0"/>
              <a:t>細胞に感染</a:t>
            </a:r>
            <a:r>
              <a:rPr lang="en-US" altLang="en-US" sz="2400" b="1" dirty="0"/>
              <a:t> </a:t>
            </a:r>
          </a:p>
          <a:p>
            <a:pPr>
              <a:buClr>
                <a:srgbClr val="FF0000"/>
              </a:buClr>
              <a:buFont typeface="Wingdings" panose="05000000000000000000" pitchFamily="2" charset="2"/>
              <a:buChar char="l"/>
            </a:pPr>
            <a:r>
              <a:rPr lang="ja-JP" altLang="en-US" sz="2400" b="1" dirty="0"/>
              <a:t>母乳、性交渉、輸血、汚染注射針で感染</a:t>
            </a:r>
            <a:endParaRPr lang="en-US" altLang="en-US" sz="2400" b="1" dirty="0"/>
          </a:p>
          <a:p>
            <a:pPr>
              <a:buClr>
                <a:srgbClr val="FF0000"/>
              </a:buClr>
              <a:buFont typeface="Wingdings" panose="05000000000000000000" pitchFamily="2" charset="2"/>
              <a:buChar char="l"/>
            </a:pPr>
            <a:r>
              <a:rPr lang="ja-JP" altLang="en-US" sz="2400" b="1" dirty="0"/>
              <a:t>慢性進行性の下肢痙性脱力、感覚障害、排尿困難</a:t>
            </a:r>
            <a:endParaRPr lang="en-US" altLang="en-US" sz="2400" b="1" dirty="0"/>
          </a:p>
          <a:p>
            <a:pPr>
              <a:buClr>
                <a:srgbClr val="FF0000"/>
              </a:buClr>
              <a:buFont typeface="Wingdings" panose="05000000000000000000" pitchFamily="2" charset="2"/>
              <a:buChar char="l"/>
            </a:pPr>
            <a:r>
              <a:rPr lang="ja-JP" altLang="en-US" sz="2400" b="1" dirty="0"/>
              <a:t>病理： 血管周囲細胞浸潤 </a:t>
            </a:r>
            <a:r>
              <a:rPr lang="en-US" altLang="ja-JP" sz="2400" b="1" dirty="0"/>
              <a:t>p</a:t>
            </a:r>
            <a:r>
              <a:rPr lang="en-US" altLang="en-US" sz="2400" b="1" dirty="0"/>
              <a:t>erivascular inflammation </a:t>
            </a:r>
            <a:r>
              <a:rPr lang="ja-JP" altLang="en-US" sz="2400" b="1" dirty="0"/>
              <a:t>ミクログリア結節</a:t>
            </a:r>
            <a:r>
              <a:rPr lang="en-US" altLang="en-US" sz="2400" b="1" dirty="0"/>
              <a:t> microglial nodules</a:t>
            </a:r>
          </a:p>
          <a:p>
            <a:pPr>
              <a:buClr>
                <a:srgbClr val="FF0000"/>
              </a:buClr>
              <a:buFont typeface="Wingdings" panose="05000000000000000000" pitchFamily="2" charset="2"/>
              <a:buChar char="l"/>
            </a:pPr>
            <a:r>
              <a:rPr lang="ja-JP" altLang="en-US" sz="2400" b="1" dirty="0"/>
              <a:t>免疫系が病態形成　</a:t>
            </a:r>
            <a:r>
              <a:rPr lang="en-US" altLang="en-US" sz="2400" b="1" dirty="0"/>
              <a:t>Immune-mediated disease?</a:t>
            </a:r>
          </a:p>
        </p:txBody>
      </p:sp>
      <p:sp>
        <p:nvSpPr>
          <p:cNvPr id="2" name="スライド番号プレースホルダー 1"/>
          <p:cNvSpPr>
            <a:spLocks noGrp="1"/>
          </p:cNvSpPr>
          <p:nvPr>
            <p:ph type="sldNum" sz="quarter" idx="12"/>
          </p:nvPr>
        </p:nvSpPr>
        <p:spPr>
          <a:xfrm>
            <a:off x="7010400" y="224066"/>
            <a:ext cx="2133600" cy="365125"/>
          </a:xfrm>
        </p:spPr>
        <p:txBody>
          <a:bodyPr/>
          <a:lstStyle/>
          <a:p>
            <a:pPr>
              <a:defRPr/>
            </a:pPr>
            <a:fld id="{59AD4D59-50AE-43DB-A16B-75679D6267D7}" type="slidenum">
              <a:rPr lang="en-US" altLang="en-US" smtClean="0"/>
              <a:pPr>
                <a:defRPr/>
              </a:pPr>
              <a:t>82</a:t>
            </a:fld>
            <a:endParaRPr lang="en-US" alt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510269" y="-246743"/>
            <a:ext cx="8229600" cy="1143000"/>
          </a:xfrm>
        </p:spPr>
        <p:txBody>
          <a:bodyPr/>
          <a:lstStyle/>
          <a:p>
            <a:r>
              <a:rPr lang="en-US" altLang="en-US" sz="3200" b="1" dirty="0">
                <a:solidFill>
                  <a:srgbClr val="0000FF"/>
                </a:solidFill>
                <a:latin typeface="+mj-ea"/>
              </a:rPr>
              <a:t>HAM / TSP</a:t>
            </a:r>
            <a:r>
              <a:rPr lang="ja-JP" altLang="en-US" sz="3200" b="1" dirty="0">
                <a:solidFill>
                  <a:srgbClr val="0000FF"/>
                </a:solidFill>
                <a:latin typeface="+mj-ea"/>
              </a:rPr>
              <a:t>の神経病理</a:t>
            </a:r>
            <a:endParaRPr lang="en-US" altLang="en-US" sz="3200" b="1" dirty="0">
              <a:solidFill>
                <a:srgbClr val="0000FF"/>
              </a:solidFill>
              <a:latin typeface="+mj-ea"/>
            </a:endParaRPr>
          </a:p>
        </p:txBody>
      </p:sp>
      <p:pic>
        <p:nvPicPr>
          <p:cNvPr id="35844" name="Picture 2" descr="C:\Documents and Settings\itsuno\Desktop\Class\MPID\CNS infection\Greenfield figures\Figure 17.38 H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3919538"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3" descr="C:\Documents and Settings\itsuno\Desktop\Class\MPID\CNS infection\Greenfield figures\Figure 17.38 HAM T cell sta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219200"/>
            <a:ext cx="41417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83</a:t>
            </a:fld>
            <a:endParaRPr lang="en-US" altLang="en-US" dirty="0"/>
          </a:p>
        </p:txBody>
      </p:sp>
      <p:sp>
        <p:nvSpPr>
          <p:cNvPr id="3" name="正方形/長方形 2"/>
          <p:cNvSpPr/>
          <p:nvPr/>
        </p:nvSpPr>
        <p:spPr>
          <a:xfrm>
            <a:off x="673480" y="4316448"/>
            <a:ext cx="3703258" cy="461665"/>
          </a:xfrm>
          <a:prstGeom prst="rect">
            <a:avLst/>
          </a:prstGeom>
        </p:spPr>
        <p:txBody>
          <a:bodyPr wrap="none">
            <a:spAutoFit/>
          </a:bodyPr>
          <a:lstStyle/>
          <a:p>
            <a:r>
              <a:rPr lang="ja-JP" altLang="en-US" sz="2400" b="1" dirty="0"/>
              <a:t>前索と側索の髄鞘の消失</a:t>
            </a:r>
            <a:r>
              <a:rPr lang="en-US" altLang="en-US" sz="2400" b="1" dirty="0"/>
              <a:t> </a:t>
            </a:r>
            <a:endParaRPr lang="ja-JP" altLang="en-US" sz="2400" dirty="0"/>
          </a:p>
        </p:txBody>
      </p:sp>
      <p:sp>
        <p:nvSpPr>
          <p:cNvPr id="8" name="正方形/長方形 7"/>
          <p:cNvSpPr/>
          <p:nvPr/>
        </p:nvSpPr>
        <p:spPr>
          <a:xfrm>
            <a:off x="6148764" y="4319976"/>
            <a:ext cx="1694695" cy="461665"/>
          </a:xfrm>
          <a:prstGeom prst="rect">
            <a:avLst/>
          </a:prstGeom>
        </p:spPr>
        <p:txBody>
          <a:bodyPr wrap="none">
            <a:spAutoFit/>
          </a:bodyPr>
          <a:lstStyle/>
          <a:p>
            <a:r>
              <a:rPr lang="en-US" altLang="ja-JP" sz="2400" b="1" dirty="0"/>
              <a:t>T</a:t>
            </a:r>
            <a:r>
              <a:rPr lang="ja-JP" altLang="en-US" sz="2400" b="1" dirty="0"/>
              <a:t>細胞浸潤</a:t>
            </a:r>
            <a:r>
              <a:rPr lang="en-US" altLang="en-US" sz="2400" b="1" dirty="0"/>
              <a:t> </a:t>
            </a:r>
            <a:endParaRPr lang="ja-JP" altLang="en-US" sz="24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p:txBody>
          <a:bodyPr/>
          <a:lstStyle/>
          <a:p>
            <a:endParaRPr lang="en-US" altLang="en-US"/>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3025"/>
            <a:ext cx="7913688" cy="752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5"/>
          <p:cNvSpPr txBox="1">
            <a:spLocks noChangeArrowheads="1"/>
          </p:cNvSpPr>
          <p:nvPr/>
        </p:nvSpPr>
        <p:spPr bwMode="auto">
          <a:xfrm>
            <a:off x="6781800" y="1219200"/>
            <a:ext cx="1504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Flower cells</a:t>
            </a:r>
          </a:p>
        </p:txBody>
      </p:sp>
      <p:sp>
        <p:nvSpPr>
          <p:cNvPr id="34821" name="TextBox 6"/>
          <p:cNvSpPr txBox="1">
            <a:spLocks noChangeArrowheads="1"/>
          </p:cNvSpPr>
          <p:nvPr/>
        </p:nvSpPr>
        <p:spPr bwMode="auto">
          <a:xfrm>
            <a:off x="6477000" y="3657600"/>
            <a:ext cx="122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HAM/TSP</a:t>
            </a:r>
          </a:p>
        </p:txBody>
      </p:sp>
      <p:sp>
        <p:nvSpPr>
          <p:cNvPr id="34822" name="TextBox 7"/>
          <p:cNvSpPr txBox="1">
            <a:spLocks noChangeArrowheads="1"/>
          </p:cNvSpPr>
          <p:nvPr/>
        </p:nvSpPr>
        <p:spPr bwMode="auto">
          <a:xfrm>
            <a:off x="990600" y="3810000"/>
            <a:ext cx="153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Skin lesions</a:t>
            </a:r>
          </a:p>
        </p:txBody>
      </p: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84</a:t>
            </a:fld>
            <a:endParaRPr lang="en-US" alt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1" y="0"/>
            <a:ext cx="8622959" cy="689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2891" y="1219200"/>
            <a:ext cx="232682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3"/>
          <p:cNvSpPr>
            <a:spLocks noChangeArrowheads="1"/>
          </p:cNvSpPr>
          <p:nvPr/>
        </p:nvSpPr>
        <p:spPr bwMode="auto">
          <a:xfrm>
            <a:off x="2743200" y="1524000"/>
            <a:ext cx="52123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latin typeface="Arial" panose="020B0604020202020204" pitchFamily="34" charset="0"/>
              </a:rPr>
              <a:t>Tropical </a:t>
            </a:r>
            <a:r>
              <a:rPr lang="en-US" altLang="en-US" sz="2400" b="1" dirty="0">
                <a:solidFill>
                  <a:srgbClr val="FF0000"/>
                </a:solidFill>
                <a:latin typeface="Arial" panose="020B0604020202020204" pitchFamily="34" charset="0"/>
              </a:rPr>
              <a:t>spastic</a:t>
            </a:r>
            <a:r>
              <a:rPr lang="en-US" altLang="en-US" sz="2400" b="1" dirty="0">
                <a:latin typeface="Arial" panose="020B0604020202020204" pitchFamily="34" charset="0"/>
              </a:rPr>
              <a:t> </a:t>
            </a:r>
            <a:r>
              <a:rPr lang="en-US" altLang="en-US" sz="2400" b="1" dirty="0" err="1">
                <a:solidFill>
                  <a:srgbClr val="FF0000"/>
                </a:solidFill>
                <a:latin typeface="Arial" panose="020B0604020202020204" pitchFamily="34" charset="0"/>
              </a:rPr>
              <a:t>paraparesis</a:t>
            </a:r>
            <a:r>
              <a:rPr lang="en-US" altLang="en-US" sz="2400" b="1" dirty="0">
                <a:latin typeface="Arial" panose="020B0604020202020204" pitchFamily="34" charset="0"/>
              </a:rPr>
              <a:t> (TSP)</a:t>
            </a:r>
            <a:endParaRPr lang="en-US" altLang="en-US" sz="2400" dirty="0">
              <a:latin typeface="Arial" panose="020B0604020202020204" pitchFamily="34" charset="0"/>
            </a:endParaRPr>
          </a:p>
        </p:txBody>
      </p:sp>
      <p:cxnSp>
        <p:nvCxnSpPr>
          <p:cNvPr id="7" name="Straight Connector 6"/>
          <p:cNvCxnSpPr/>
          <p:nvPr/>
        </p:nvCxnSpPr>
        <p:spPr>
          <a:xfrm>
            <a:off x="914400" y="2362200"/>
            <a:ext cx="121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pPr>
              <a:defRPr/>
            </a:pPr>
            <a:fld id="{59AD4D59-50AE-43DB-A16B-75679D6267D7}" type="slidenum">
              <a:rPr lang="en-US" altLang="en-US" smtClean="0"/>
              <a:pPr>
                <a:defRPr/>
              </a:pPr>
              <a:t>85</a:t>
            </a:fld>
            <a:endParaRPr lang="en-US" altLang="en-US" dirty="0"/>
          </a:p>
        </p:txBody>
      </p:sp>
      <p:sp>
        <p:nvSpPr>
          <p:cNvPr id="4" name="正方形/長方形 3"/>
          <p:cNvSpPr/>
          <p:nvPr/>
        </p:nvSpPr>
        <p:spPr>
          <a:xfrm>
            <a:off x="3814574" y="1909837"/>
            <a:ext cx="2435282" cy="461665"/>
          </a:xfrm>
          <a:prstGeom prst="rect">
            <a:avLst/>
          </a:prstGeom>
        </p:spPr>
        <p:txBody>
          <a:bodyPr wrap="none">
            <a:spAutoFit/>
          </a:bodyPr>
          <a:lstStyle/>
          <a:p>
            <a:r>
              <a:rPr lang="en-US" altLang="ja-JP" sz="2400" b="1" dirty="0">
                <a:solidFill>
                  <a:srgbClr val="FF0000"/>
                </a:solidFill>
              </a:rPr>
              <a:t> </a:t>
            </a:r>
            <a:r>
              <a:rPr lang="ja-JP" altLang="en-US" sz="2400" b="1" dirty="0">
                <a:solidFill>
                  <a:srgbClr val="FF0000"/>
                </a:solidFill>
              </a:rPr>
              <a:t>痙性不全対麻痺</a:t>
            </a:r>
            <a:endParaRPr lang="ja-JP" altLang="en-US" sz="2400" dirty="0">
              <a:solidFill>
                <a:srgbClr val="FF0000"/>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endParaRPr lang="en-US" altLang="en-US"/>
          </a:p>
        </p:txBody>
      </p:sp>
      <p:pic>
        <p:nvPicPr>
          <p:cNvPr id="9318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39713"/>
            <a:ext cx="82581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138" y="2008188"/>
            <a:ext cx="8401140" cy="332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pPr>
              <a:defRPr/>
            </a:pPr>
            <a:fld id="{9BD92183-691A-4FD2-98A9-DC0B44142DFC}" type="slidenum">
              <a:rPr lang="en-US" altLang="en-US" smtClean="0"/>
              <a:pPr>
                <a:defRPr/>
              </a:pPr>
              <a:t>86</a:t>
            </a:fld>
            <a:endParaRPr lang="en-US" altLang="en-US"/>
          </a:p>
        </p:txBody>
      </p:sp>
      <p:pic>
        <p:nvPicPr>
          <p:cNvPr id="1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975" y="5486400"/>
            <a:ext cx="871597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線コネクタ 3">
            <a:extLst>
              <a:ext uri="{FF2B5EF4-FFF2-40B4-BE49-F238E27FC236}">
                <a16:creationId xmlns:a16="http://schemas.microsoft.com/office/drawing/2014/main" id="{87417F7E-CAAD-4A5B-A6AB-CE165C6C4916}"/>
              </a:ext>
            </a:extLst>
          </p:cNvPr>
          <p:cNvCxnSpPr/>
          <p:nvPr/>
        </p:nvCxnSpPr>
        <p:spPr>
          <a:xfrm>
            <a:off x="3733800" y="3124200"/>
            <a:ext cx="1371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9036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DCFD284B-9721-4377-8A56-4697BBF1D9D5}"/>
              </a:ext>
            </a:extLst>
          </p:cNvPr>
          <p:cNvSpPr>
            <a:spLocks noGrp="1"/>
          </p:cNvSpPr>
          <p:nvPr>
            <p:ph type="sldNum" sz="quarter" idx="12"/>
          </p:nvPr>
        </p:nvSpPr>
        <p:spPr/>
        <p:txBody>
          <a:bodyPr/>
          <a:lstStyle/>
          <a:p>
            <a:pPr>
              <a:defRPr/>
            </a:pPr>
            <a:fld id="{9BD92183-691A-4FD2-98A9-DC0B44142DFC}" type="slidenum">
              <a:rPr lang="en-US" altLang="en-US" smtClean="0"/>
              <a:pPr>
                <a:defRPr/>
              </a:pPr>
              <a:t>87</a:t>
            </a:fld>
            <a:endParaRPr lang="en-US" altLang="en-US"/>
          </a:p>
        </p:txBody>
      </p:sp>
      <p:pic>
        <p:nvPicPr>
          <p:cNvPr id="1026" name="Picture 2" descr="https://images-na.ssl-images-amazon.com/images/I/810L5U9DZkL.jpg">
            <a:extLst>
              <a:ext uri="{FF2B5EF4-FFF2-40B4-BE49-F238E27FC236}">
                <a16:creationId xmlns:a16="http://schemas.microsoft.com/office/drawing/2014/main" id="{A4B86590-0462-4964-AA3A-7E581A4B6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1275"/>
            <a:ext cx="4509205" cy="6705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mages-na.ssl-images-amazon.com/images/I/51HIKx4i3kL.jpg">
            <a:extLst>
              <a:ext uri="{FF2B5EF4-FFF2-40B4-BE49-F238E27FC236}">
                <a16:creationId xmlns:a16="http://schemas.microsoft.com/office/drawing/2014/main" id="{D4A6E655-66FA-4860-9ED9-F1EF44EBD1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343400"/>
            <a:ext cx="1692140" cy="239002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95078D34-1C9E-4746-9345-06771F2A5510}"/>
              </a:ext>
            </a:extLst>
          </p:cNvPr>
          <p:cNvSpPr txBox="1"/>
          <p:nvPr/>
        </p:nvSpPr>
        <p:spPr>
          <a:xfrm>
            <a:off x="5257800" y="1066800"/>
            <a:ext cx="3505200" cy="2862322"/>
          </a:xfrm>
          <a:prstGeom prst="rect">
            <a:avLst/>
          </a:prstGeom>
          <a:noFill/>
        </p:spPr>
        <p:txBody>
          <a:bodyPr wrap="square" rtlCol="0">
            <a:spAutoFit/>
          </a:bodyPr>
          <a:lstStyle/>
          <a:p>
            <a:r>
              <a:rPr kumimoji="1" lang="en-US" altLang="ja-JP" dirty="0"/>
              <a:t>/</a:t>
            </a:r>
            <a:r>
              <a:rPr kumimoji="1" lang="en-US" altLang="ja-JP" dirty="0" err="1"/>
              <a:t>tr</a:t>
            </a:r>
            <a:r>
              <a:rPr kumimoji="1" lang="en-US" altLang="ja-JP" dirty="0"/>
              <a:t>/</a:t>
            </a:r>
          </a:p>
          <a:p>
            <a:r>
              <a:rPr kumimoji="1" lang="en-US" altLang="ja-JP" dirty="0"/>
              <a:t>To help your position your tongue for /</a:t>
            </a:r>
            <a:r>
              <a:rPr kumimoji="1" lang="en-US" altLang="ja-JP" dirty="0" err="1"/>
              <a:t>tr</a:t>
            </a:r>
            <a:r>
              <a:rPr kumimoji="1" lang="en-US" altLang="ja-JP" dirty="0"/>
              <a:t>/, produce the sound /t/ as /</a:t>
            </a:r>
            <a:r>
              <a:rPr kumimoji="1" lang="en-US" altLang="ja-JP" dirty="0" err="1">
                <a:solidFill>
                  <a:srgbClr val="0000FF"/>
                </a:solidFill>
              </a:rPr>
              <a:t>t</a:t>
            </a:r>
            <a:r>
              <a:rPr lang="en-US" altLang="ja-JP" dirty="0" err="1">
                <a:solidFill>
                  <a:srgbClr val="0000FF"/>
                </a:solidFill>
                <a:hlinkClick r:id="rId4" tooltip="ʃ"/>
              </a:rPr>
              <a:t>ʃ</a:t>
            </a:r>
            <a:r>
              <a:rPr lang="en-US" altLang="ja-JP" dirty="0"/>
              <a:t> /</a:t>
            </a:r>
          </a:p>
          <a:p>
            <a:r>
              <a:rPr lang="en-US" altLang="ja-JP" dirty="0"/>
              <a:t>Repeat these words:</a:t>
            </a:r>
          </a:p>
          <a:p>
            <a:endParaRPr kumimoji="1" lang="en-US" altLang="ja-JP" dirty="0"/>
          </a:p>
          <a:p>
            <a:r>
              <a:rPr kumimoji="1" lang="en-US" altLang="ja-JP" dirty="0"/>
              <a:t>tree, true, trust, try trade, trauma</a:t>
            </a:r>
          </a:p>
          <a:p>
            <a:endParaRPr kumimoji="1" lang="en-US" altLang="ja-JP" dirty="0"/>
          </a:p>
          <a:p>
            <a:endParaRPr kumimoji="1" lang="en-US" altLang="ja-JP" dirty="0"/>
          </a:p>
          <a:p>
            <a:r>
              <a:rPr kumimoji="1" lang="en-US" altLang="ja-JP" dirty="0"/>
              <a:t>“choo </a:t>
            </a:r>
            <a:r>
              <a:rPr kumimoji="1" lang="en-US" altLang="ja-JP" dirty="0" err="1"/>
              <a:t>choo</a:t>
            </a:r>
            <a:r>
              <a:rPr kumimoji="1" lang="en-US" altLang="ja-JP" dirty="0"/>
              <a:t> train”</a:t>
            </a:r>
            <a:endParaRPr kumimoji="1" lang="ja-JP" altLang="en-US" dirty="0"/>
          </a:p>
        </p:txBody>
      </p:sp>
    </p:spTree>
    <p:extLst>
      <p:ext uri="{BB962C8B-B14F-4D97-AF65-F5344CB8AC3E}">
        <p14:creationId xmlns:p14="http://schemas.microsoft.com/office/powerpoint/2010/main" val="355149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59AD4D59-50AE-43DB-A16B-75679D6267D7}" type="slidenum">
              <a:rPr lang="en-US" altLang="en-US" smtClean="0"/>
              <a:pPr>
                <a:defRPr/>
              </a:pPr>
              <a:t>9</a:t>
            </a:fld>
            <a:endParaRPr lang="en-US" altLang="en-US" dirty="0"/>
          </a:p>
        </p:txBody>
      </p:sp>
      <p:sp>
        <p:nvSpPr>
          <p:cNvPr id="6" name="テキスト ボックス 5"/>
          <p:cNvSpPr txBox="1"/>
          <p:nvPr/>
        </p:nvSpPr>
        <p:spPr>
          <a:xfrm>
            <a:off x="5486400" y="6351884"/>
            <a:ext cx="3494867" cy="461665"/>
          </a:xfrm>
          <a:prstGeom prst="rect">
            <a:avLst/>
          </a:prstGeom>
          <a:noFill/>
        </p:spPr>
        <p:txBody>
          <a:bodyPr wrap="none" rtlCol="0">
            <a:spAutoFit/>
          </a:bodyPr>
          <a:lstStyle/>
          <a:p>
            <a:r>
              <a:rPr kumimoji="1" lang="ja-JP" altLang="en-US" sz="2400" dirty="0"/>
              <a:t>シンプル微生物学 </a:t>
            </a:r>
            <a:r>
              <a:rPr kumimoji="1" lang="ja-JP" altLang="en-US" sz="2400" dirty="0" err="1"/>
              <a:t>ｐ</a:t>
            </a:r>
            <a:r>
              <a:rPr kumimoji="1" lang="en-US" altLang="ja-JP" sz="2400" dirty="0"/>
              <a:t>. 351</a:t>
            </a:r>
          </a:p>
        </p:txBody>
      </p:sp>
      <p:pic>
        <p:nvPicPr>
          <p:cNvPr id="2" name="図 1">
            <a:extLst>
              <a:ext uri="{FF2B5EF4-FFF2-40B4-BE49-F238E27FC236}">
                <a16:creationId xmlns:a16="http://schemas.microsoft.com/office/drawing/2014/main" id="{60125785-479D-4F6F-B0FE-2A98DF82DB2F}"/>
              </a:ext>
            </a:extLst>
          </p:cNvPr>
          <p:cNvPicPr>
            <a:picLocks noChangeAspect="1"/>
          </p:cNvPicPr>
          <p:nvPr/>
        </p:nvPicPr>
        <p:blipFill>
          <a:blip r:embed="rId2"/>
          <a:stretch>
            <a:fillRect/>
          </a:stretch>
        </p:blipFill>
        <p:spPr>
          <a:xfrm>
            <a:off x="-14288" y="375626"/>
            <a:ext cx="9144000" cy="5273322"/>
          </a:xfrm>
          <a:prstGeom prst="rect">
            <a:avLst/>
          </a:prstGeom>
        </p:spPr>
      </p:pic>
    </p:spTree>
    <p:extLst>
      <p:ext uri="{BB962C8B-B14F-4D97-AF65-F5344CB8AC3E}">
        <p14:creationId xmlns:p14="http://schemas.microsoft.com/office/powerpoint/2010/main" val="26791273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9658</TotalTime>
  <Words>3627</Words>
  <Application>Microsoft Office PowerPoint</Application>
  <PresentationFormat>画面に合わせる (4:3)</PresentationFormat>
  <Paragraphs>656</Paragraphs>
  <Slides>87</Slides>
  <Notes>8</Notes>
  <HiddenSlides>0</HiddenSlides>
  <MMClips>8</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87</vt:i4>
      </vt:variant>
    </vt:vector>
  </HeadingPairs>
  <TitlesOfParts>
    <vt:vector size="104" baseType="lpstr">
      <vt:lpstr>AdvPS8585</vt:lpstr>
      <vt:lpstr>Arial Unicode MS</vt:lpstr>
      <vt:lpstr>HGS明朝E</vt:lpstr>
      <vt:lpstr>HG丸ｺﾞｼｯｸM-PRO</vt:lpstr>
      <vt:lpstr>Lucida Grande</vt:lpstr>
      <vt:lpstr>ＭＳ Ｐゴシック</vt:lpstr>
      <vt:lpstr>ＭＳ 明朝</vt:lpstr>
      <vt:lpstr>Arial</vt:lpstr>
      <vt:lpstr>Arial</vt:lpstr>
      <vt:lpstr>Arial Rounded MT Bold</vt:lpstr>
      <vt:lpstr>Calibri</vt:lpstr>
      <vt:lpstr>Garamond</vt:lpstr>
      <vt:lpstr>Mongolian Baiti</vt:lpstr>
      <vt:lpstr>Symbol</vt:lpstr>
      <vt:lpstr>Times New Roman</vt:lpstr>
      <vt:lpstr>Wingdings</vt:lpstr>
      <vt:lpstr>Office Theme</vt:lpstr>
      <vt:lpstr>48　プリオン・遅発性ウイルス感染症</vt:lpstr>
      <vt:lpstr>目的：次のことが理解できる</vt:lpstr>
      <vt:lpstr>中枢神経ウイルス感染症の分類</vt:lpstr>
      <vt:lpstr>遅発性ウイルス感染症　第三群  </vt:lpstr>
      <vt:lpstr>遅発性感染症 Slow infections</vt:lpstr>
      <vt:lpstr>羊のスクレ―ピーの臨床</vt:lpstr>
      <vt:lpstr>羊の遅発性感染症の原型 The prototype slow infections of sheep</vt:lpstr>
      <vt:lpstr>人の遅発性（ウイルス）感染症 Human slow (virus) infections</vt:lpstr>
      <vt:lpstr>PowerPoint プレゼンテーション</vt:lpstr>
      <vt:lpstr>クールー Kuru</vt:lpstr>
      <vt:lpstr>クール―の症状　Kuru signs/symptoms</vt:lpstr>
      <vt:lpstr>PowerPoint プレゼンテーション</vt:lpstr>
      <vt:lpstr>PowerPoint プレゼンテーション</vt:lpstr>
      <vt:lpstr>疫学：儀式としての食人 Epidemiology-ritual cannibalism</vt:lpstr>
      <vt:lpstr>母親とクール―で死亡した娘： 成人男性は儀式や調理には不参加</vt:lpstr>
      <vt:lpstr>剖検に参加する子供たち</vt:lpstr>
      <vt:lpstr>Kuru: The Science and The Sorcery 52分のクール―のドキュメンタリー </vt:lpstr>
      <vt:lpstr>21世紀のクール―: 39年から56年の潜伏期間後発症</vt:lpstr>
      <vt:lpstr>クール―病原体の特徴</vt:lpstr>
      <vt:lpstr>ダニエル・カールトン・ガジュセック Daniel Carleton Gajdusek (1923-2008)</vt:lpstr>
      <vt:lpstr>PowerPoint プレゼンテーション</vt:lpstr>
      <vt:lpstr>PowerPoint プレゼンテーション</vt:lpstr>
      <vt:lpstr>プリオンの不活化法</vt:lpstr>
      <vt:lpstr>PowerPoint プレゼンテーション</vt:lpstr>
      <vt:lpstr>スタンリー・プルシナー Stanley Prusiner (1942-   )</vt:lpstr>
      <vt:lpstr>プリオンの定義　Prion definition</vt:lpstr>
      <vt:lpstr>PowerPoint プレゼンテーション</vt:lpstr>
      <vt:lpstr>プリオン蛋白の構造</vt:lpstr>
      <vt:lpstr>プリオン蛋白の変換</vt:lpstr>
      <vt:lpstr>PowerPoint プレゼンテーション</vt:lpstr>
      <vt:lpstr>PowerPoint プレゼンテーション</vt:lpstr>
      <vt:lpstr>クロイツフェルト・ヤコブ病の海綿状変性 Spongiform change in Creutzfeldt-Jakob disease</vt:lpstr>
      <vt:lpstr>アミロイド斑 Amyloid plaque</vt:lpstr>
      <vt:lpstr>プリオン病の三型 Three classes of prion diseases</vt:lpstr>
      <vt:lpstr>孤発性クロイツフェルト・ヤコブ病 Sporadic Creutzfeldt-Jakob disease</vt:lpstr>
      <vt:lpstr>PowerPoint プレゼンテーション</vt:lpstr>
      <vt:lpstr>PowerPoint プレゼンテーション</vt:lpstr>
      <vt:lpstr>Creutzfeldt-Jakob disease (CJD)　動画 </vt:lpstr>
      <vt:lpstr>孤発性 CJD の検査所見</vt:lpstr>
      <vt:lpstr>クロイツフェルト・ヤコブ病のMRI</vt:lpstr>
      <vt:lpstr>PowerPoint プレゼンテーション</vt:lpstr>
      <vt:lpstr>PowerPoint プレゼンテーション</vt:lpstr>
      <vt:lpstr>医原性 Iatrogenic CJD</vt:lpstr>
      <vt:lpstr>試験プール問題</vt:lpstr>
      <vt:lpstr>牛海綿状脳症（狂牛病） Bovine spongiform encephalopathy (BSE)</vt:lpstr>
      <vt:lpstr>狂牛病　Mad cow disease</vt:lpstr>
      <vt:lpstr>変異型 Variant CJD</vt:lpstr>
      <vt:lpstr>変異型 CJD の臨床</vt:lpstr>
      <vt:lpstr>家族性（遺伝性）プリオン病 familial prion diseases</vt:lpstr>
      <vt:lpstr>ゲルストマン・ストロイスラー・シャインカー症候群　Gerstmann-Stäussler-Scheinker syndrome</vt:lpstr>
      <vt:lpstr>致死性家族性不眠症 Fatal familial insomnia (FFI)</vt:lpstr>
      <vt:lpstr>PowerPoint プレゼンテーション</vt:lpstr>
      <vt:lpstr>試験プール問題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SSPEの臨床症状</vt:lpstr>
      <vt:lpstr>SSPEのミオクローヌス</vt:lpstr>
      <vt:lpstr>試験プール問題</vt:lpstr>
      <vt:lpstr>PowerPoint プレゼンテーション</vt:lpstr>
      <vt:lpstr>PowerPoint プレゼンテーション</vt:lpstr>
      <vt:lpstr>Box 49-5 Clinical Summaries, Murray’s textbook p. 452</vt:lpstr>
      <vt:lpstr>進行性多巣性白質脳症 PML Progressive multifocal leukoencephalopathy</vt:lpstr>
      <vt:lpstr>ポリオーマウイルス科 Family Polyomaviridae</vt:lpstr>
      <vt:lpstr>PowerPoint プレゼンテーション</vt:lpstr>
      <vt:lpstr>PMLの病理</vt:lpstr>
      <vt:lpstr>PMLの病理</vt:lpstr>
      <vt:lpstr>PMLの病理</vt:lpstr>
      <vt:lpstr>抗VLA-4 抗体投与で多発性硬化症患者にPMLが発生</vt:lpstr>
      <vt:lpstr>PowerPoint プレゼンテーション</vt:lpstr>
      <vt:lpstr>PowerPoint プレゼンテーション</vt:lpstr>
      <vt:lpstr>試験プール問題</vt:lpstr>
      <vt:lpstr>HIV 感染</vt:lpstr>
      <vt:lpstr>エイズ脳症 AIDS dementia complex (ADC)  HIV-associated dementia complex</vt:lpstr>
      <vt:lpstr>HIV 脳炎 encephalitis</vt:lpstr>
      <vt:lpstr>空胞性脊髄症　Vacuolar myelopathy</vt:lpstr>
      <vt:lpstr>エイズ脳症とエイズ合併症の鑑別診断</vt:lpstr>
      <vt:lpstr>CBT</vt:lpstr>
      <vt:lpstr>PowerPoint プレゼンテーション</vt:lpstr>
      <vt:lpstr>HAM： HTLV-I associated myelopathy  </vt:lpstr>
      <vt:lpstr>HAM / TSPの神経病理</vt:lpstr>
      <vt:lpstr>PowerPoint プレゼンテーション</vt:lpstr>
      <vt:lpstr>PowerPoint プレゼンテーション</vt:lpstr>
      <vt:lpstr>PowerPoint プレゼンテーション</vt:lpstr>
      <vt:lpstr>PowerPoint プレゼンテーション</vt:lpstr>
    </vt:vector>
  </TitlesOfParts>
  <Company>LSU Health Sciences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Transmissible spongiform encephalomyelitis Neurodegenerative diseases</dc:title>
  <dc:creator>itsuno</dc:creator>
  <cp:lastModifiedBy>Ikuo Tsunoda</cp:lastModifiedBy>
  <cp:revision>596</cp:revision>
  <cp:lastPrinted>2018-10-14T14:06:55Z</cp:lastPrinted>
  <dcterms:created xsi:type="dcterms:W3CDTF">2010-06-28T00:47:13Z</dcterms:created>
  <dcterms:modified xsi:type="dcterms:W3CDTF">2018-11-12T08:40:40Z</dcterms:modified>
</cp:coreProperties>
</file>